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7"/>
  </p:notesMasterIdLst>
  <p:sldIdLst>
    <p:sldId id="256" r:id="rId2"/>
    <p:sldId id="290" r:id="rId3"/>
    <p:sldId id="257" r:id="rId4"/>
    <p:sldId id="291" r:id="rId5"/>
    <p:sldId id="301" r:id="rId6"/>
    <p:sldId id="263" r:id="rId7"/>
    <p:sldId id="292" r:id="rId8"/>
    <p:sldId id="293" r:id="rId9"/>
    <p:sldId id="295" r:id="rId10"/>
    <p:sldId id="302" r:id="rId11"/>
    <p:sldId id="298" r:id="rId12"/>
    <p:sldId id="294" r:id="rId13"/>
    <p:sldId id="299" r:id="rId14"/>
    <p:sldId id="261" r:id="rId15"/>
    <p:sldId id="304" r:id="rId16"/>
    <p:sldId id="296" r:id="rId17"/>
    <p:sldId id="303" r:id="rId18"/>
    <p:sldId id="297" r:id="rId19"/>
    <p:sldId id="300" r:id="rId20"/>
    <p:sldId id="305" r:id="rId21"/>
    <p:sldId id="306" r:id="rId22"/>
    <p:sldId id="307" r:id="rId23"/>
    <p:sldId id="265" r:id="rId24"/>
    <p:sldId id="308" r:id="rId25"/>
    <p:sldId id="309" r:id="rId26"/>
  </p:sldIdLst>
  <p:sldSz cx="9144000" cy="5143500" type="screen16x9"/>
  <p:notesSz cx="6858000" cy="9144000"/>
  <p:embeddedFontLst>
    <p:embeddedFont>
      <p:font typeface="Cambria Math" panose="02040503050406030204" pitchFamily="18" charset="0"/>
      <p:regular r:id="rId28"/>
    </p:embeddedFont>
    <p:embeddedFont>
      <p:font typeface="Fira Sans" panose="020B0503050000020004" pitchFamily="34" charset="0"/>
      <p:regular r:id="rId29"/>
      <p:bold r:id="rId30"/>
      <p:italic r:id="rId31"/>
      <p:boldItalic r:id="rId32"/>
    </p:embeddedFont>
    <p:embeddedFont>
      <p:font typeface="Fira Sans Extra Condensed" panose="020F0502020204030204" pitchFamily="34"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AD7A"/>
    <a:srgbClr val="E86F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6A49FE-424D-D778-F790-A1CF88EA3606}" v="3" dt="2023-05-16T04:13:11.702"/>
    <p1510:client id="{211E6253-3BA0-1036-0E61-9F2B36584611}" v="809" dt="2023-05-16T05:42:12.744"/>
    <p1510:client id="{36C49100-AB5C-CC4D-B1A2-E7E75126A159}" v="6" dt="2023-05-15T19:31:48.129"/>
    <p1510:client id="{480166A9-5CA0-3CE4-2F9C-CF41B18EBCAE}" v="6" dt="2023-05-16T16:55:24.780"/>
    <p1510:client id="{7695FF4C-5764-CFD9-0FAD-E5E4DE2C0503}" v="30" dt="2023-05-16T17:26:09.186"/>
    <p1510:client id="{A02CD3FD-E4D4-8ACD-CE0D-6EC3542B01DC}" v="5" dt="2023-05-16T17:12:15.780"/>
    <p1510:client id="{DD01ED4B-96FE-0C49-8BB5-05CCA59CAFC4}" v="43" dt="2023-05-16T05:54:21.671"/>
    <p1510:client id="{F095C40D-D54B-950D-A0DE-0BE86CD8B099}" v="373" dt="2023-05-16T17:10:37.925"/>
    <p1510:client id="{F849F3BC-6E3F-4A84-5B51-E160C84A7B41}" v="30" dt="2023-05-16T16:15:16.959"/>
    <p1510:client id="{FC3A98FA-F39F-865E-8715-8E2126E445F1}" v="4" dt="2023-05-15T20:23:56.3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0379"/>
  </p:normalViewPr>
  <p:slideViewPr>
    <p:cSldViewPr snapToGrid="0">
      <p:cViewPr varScale="1">
        <p:scale>
          <a:sx n="148" d="100"/>
          <a:sy n="148" d="100"/>
        </p:scale>
        <p:origin x="8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a00a88a2fe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a00a88a2fe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solidFill>
                  <a:srgbClr val="000000"/>
                </a:solidFill>
                <a:effectLst/>
                <a:latin typeface="Times New Roman" panose="02020603050405020304" pitchFamily="18" charset="0"/>
              </a:rPr>
              <a:t>Analysis of songs can provide valuable insights into the music industry and consumer preferences, making it a crucial field of study. Understanding the characteristics that make a song popular, such as the tempo, valence, and energy, can help music producers and marketers create music that appeals to consumers</a:t>
            </a:r>
          </a:p>
          <a:p>
            <a:pPr marL="0" lvl="0" indent="0" algn="l" rtl="0">
              <a:spcBef>
                <a:spcPts val="0"/>
              </a:spcBef>
              <a:spcAft>
                <a:spcPts val="0"/>
              </a:spcAft>
              <a:buNone/>
            </a:pPr>
            <a:r>
              <a:rPr lang="en-US" b="0" i="0" u="none" strike="noStrike" dirty="0">
                <a:solidFill>
                  <a:srgbClr val="000000"/>
                </a:solidFill>
                <a:effectLst/>
                <a:latin typeface="Times New Roman" panose="02020603050405020304" pitchFamily="18" charset="0"/>
              </a:rPr>
              <a:t>Nowadays, Spotify and YouTube are considered among the most known platforms for distributing and consuming music and video content globally. </a:t>
            </a:r>
            <a:r>
              <a:rPr lang="en-US" sz="1800" b="0" i="0" u="none" strike="noStrike" dirty="0">
                <a:solidFill>
                  <a:srgbClr val="000000"/>
                </a:solidFill>
                <a:effectLst/>
                <a:latin typeface="Times New Roman" panose="02020603050405020304" pitchFamily="18" charset="0"/>
              </a:rPr>
              <a:t>By analyzing the mainstream content on these two platforms, music industry professionals can also gain insights into the music consumption habits of consumers.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a3dab6318a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a3dab6318a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Edited in millions</a:t>
            </a:r>
          </a:p>
        </p:txBody>
      </p:sp>
    </p:spTree>
    <p:extLst>
      <p:ext uri="{BB962C8B-B14F-4D97-AF65-F5344CB8AC3E}">
        <p14:creationId xmlns:p14="http://schemas.microsoft.com/office/powerpoint/2010/main" val="1924966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a3dab6318a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a3dab6318a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err="1"/>
          </a:p>
        </p:txBody>
      </p:sp>
    </p:spTree>
    <p:extLst>
      <p:ext uri="{BB962C8B-B14F-4D97-AF65-F5344CB8AC3E}">
        <p14:creationId xmlns:p14="http://schemas.microsoft.com/office/powerpoint/2010/main" val="761419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3a867f825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3a867f825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014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9e5a87b3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9e5a87b3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3872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9e5a87b3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9e5a87b3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solidFill>
                  <a:srgbClr val="000000"/>
                </a:solidFill>
                <a:effectLst/>
                <a:latin typeface="Lato Extended"/>
              </a:rPr>
              <a:t>the question that needs to be answered</a:t>
            </a:r>
            <a:endParaRPr dirty="0"/>
          </a:p>
        </p:txBody>
      </p:sp>
    </p:spTree>
    <p:extLst>
      <p:ext uri="{BB962C8B-B14F-4D97-AF65-F5344CB8AC3E}">
        <p14:creationId xmlns:p14="http://schemas.microsoft.com/office/powerpoint/2010/main" val="828276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a3dab6318a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a3dab6318a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dirty="0"/>
          </a:p>
        </p:txBody>
      </p:sp>
    </p:spTree>
    <p:extLst>
      <p:ext uri="{BB962C8B-B14F-4D97-AF65-F5344CB8AC3E}">
        <p14:creationId xmlns:p14="http://schemas.microsoft.com/office/powerpoint/2010/main" val="975897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9e5a87b3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9e5a87b3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2613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9e5a87b3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9e5a87b3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5890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9e5a87b3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9e5a87b3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7402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9e5a87b3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9e5a87b3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Vy: within the samples (30%), 100 datapoints are taken to illustrate this graph</a:t>
            </a:r>
            <a:endParaRPr dirty="0"/>
          </a:p>
        </p:txBody>
      </p:sp>
    </p:spTree>
    <p:extLst>
      <p:ext uri="{BB962C8B-B14F-4D97-AF65-F5344CB8AC3E}">
        <p14:creationId xmlns:p14="http://schemas.microsoft.com/office/powerpoint/2010/main" val="1764568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a3f4e2f74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a3f4e2f74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The project analyses the characteristics of various songs from different artists worldwide, including several statistics of the audio version on Spotify and the official music video of the song on YouTube.</a:t>
            </a:r>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There are 28 variables provided for each of 20,718 songs, including the name of the song, artist, album, danceability, energy, key, loudness, </a:t>
            </a:r>
            <a:r>
              <a:rPr lang="en-US" sz="1800" b="0" i="0" u="none" strike="noStrike" dirty="0" err="1">
                <a:solidFill>
                  <a:srgbClr val="000000"/>
                </a:solidFill>
                <a:effectLst/>
                <a:latin typeface="Times New Roman" panose="02020603050405020304" pitchFamily="18" charset="0"/>
              </a:rPr>
              <a:t>speechiness</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acousticness</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instrumentalness</a:t>
            </a:r>
            <a:r>
              <a:rPr lang="en-US" sz="1800" b="0" i="0" u="none" strike="noStrike" dirty="0">
                <a:solidFill>
                  <a:srgbClr val="000000"/>
                </a:solidFill>
                <a:effectLst/>
                <a:latin typeface="Times New Roman" panose="02020603050405020304" pitchFamily="18" charset="0"/>
              </a:rPr>
              <a:t>, liveness, valence, tempo, duration, number of streams, YouTube video information such as title, channel, views, likes, comments, description, licensed, and official video.</a:t>
            </a:r>
          </a:p>
          <a:p>
            <a:pPr marL="0" lvl="0" indent="0" algn="l" rtl="0">
              <a:spcBef>
                <a:spcPts val="0"/>
              </a:spcBef>
              <a:spcAft>
                <a:spcPts val="0"/>
              </a:spcAft>
              <a:buNone/>
            </a:pPr>
            <a:endParaRPr lang="en-US" sz="1800" b="0" i="0" u="none" strike="noStrike" dirty="0">
              <a:solidFill>
                <a:srgbClr val="000000"/>
              </a:solidFill>
              <a:effectLst/>
              <a:latin typeface="Times New Roman" panose="02020603050405020304" pitchFamily="18" charset="0"/>
            </a:endParaRPr>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Performing </a:t>
            </a:r>
            <a:r>
              <a:rPr lang="en-US" sz="1800" b="1" i="0" u="none" strike="noStrike" dirty="0">
                <a:solidFill>
                  <a:srgbClr val="000000"/>
                </a:solidFill>
                <a:effectLst/>
                <a:latin typeface="Times New Roman" panose="02020603050405020304" pitchFamily="18" charset="0"/>
              </a:rPr>
              <a:t>Exploratory data analysis, Correlation matrix, Regression, Confusion matrix and t-test</a:t>
            </a:r>
            <a:endParaRPr dirty="0"/>
          </a:p>
        </p:txBody>
      </p:sp>
    </p:spTree>
    <p:extLst>
      <p:ext uri="{BB962C8B-B14F-4D97-AF65-F5344CB8AC3E}">
        <p14:creationId xmlns:p14="http://schemas.microsoft.com/office/powerpoint/2010/main" val="3524563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9e5a87b3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9e5a87b3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Vy: within the samples (30%), 100 datapoints are taken to illustrate this graph</a:t>
            </a:r>
          </a:p>
        </p:txBody>
      </p:sp>
    </p:spTree>
    <p:extLst>
      <p:ext uri="{BB962C8B-B14F-4D97-AF65-F5344CB8AC3E}">
        <p14:creationId xmlns:p14="http://schemas.microsoft.com/office/powerpoint/2010/main" val="2302073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9e5a87b3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9e5a87b3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182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b5e9a628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b5e9a628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350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b5e9a628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b5e9a628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047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9e5a87b3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9e5a87b3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601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9e5a87b3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9e5a87b3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667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b5e9a62805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b5e9a62805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solidFill>
                  <a:srgbClr val="000000"/>
                </a:solidFill>
                <a:effectLst/>
                <a:latin typeface="Times New Roman" panose="02020603050405020304" pitchFamily="18" charset="0"/>
              </a:rPr>
              <a:t>Dataset was obtained from the Kaggle platform on April 19th, 2023 and was collected on February 7th, 2023. Data is </a:t>
            </a:r>
            <a:r>
              <a:rPr lang="en-US" b="1" i="0" u="none" strike="noStrike" dirty="0">
                <a:solidFill>
                  <a:srgbClr val="000000"/>
                </a:solidFill>
                <a:effectLst/>
                <a:latin typeface="Times New Roman" panose="02020603050405020304" pitchFamily="18" charset="0"/>
              </a:rPr>
              <a:t>time sensitive</a:t>
            </a:r>
          </a:p>
          <a:p>
            <a:pPr marL="171450" lvl="0" indent="-171450" algn="l" rtl="0">
              <a:spcBef>
                <a:spcPts val="0"/>
              </a:spcBef>
              <a:spcAft>
                <a:spcPts val="0"/>
              </a:spcAft>
              <a:buFontTx/>
              <a:buChar char="-"/>
            </a:pPr>
            <a:r>
              <a:rPr lang="en-US" b="1" i="0" u="none" strike="noStrike" dirty="0">
                <a:solidFill>
                  <a:srgbClr val="000000"/>
                </a:solidFill>
                <a:effectLst/>
                <a:latin typeface="Times New Roman" panose="02020603050405020304" pitchFamily="18" charset="0"/>
              </a:rPr>
              <a:t>Drop: </a:t>
            </a:r>
            <a:r>
              <a:rPr lang="en-US" b="0" i="0" u="none" strike="noStrike" dirty="0">
                <a:solidFill>
                  <a:srgbClr val="000000"/>
                </a:solidFill>
                <a:effectLst/>
                <a:latin typeface="Times New Roman" panose="02020603050405020304" pitchFamily="18" charset="0"/>
              </a:rPr>
              <a:t>index, </a:t>
            </a:r>
            <a:r>
              <a:rPr lang="en-US" b="0" i="0" u="none" strike="noStrike" dirty="0" err="1">
                <a:solidFill>
                  <a:srgbClr val="000000"/>
                </a:solidFill>
                <a:effectLst/>
                <a:latin typeface="Times New Roman" panose="02020603050405020304" pitchFamily="18" charset="0"/>
              </a:rPr>
              <a:t>Url_Spotify</a:t>
            </a:r>
            <a:r>
              <a:rPr lang="en-US" b="0" i="0" u="none" strike="noStrike" dirty="0">
                <a:solidFill>
                  <a:srgbClr val="000000"/>
                </a:solidFill>
                <a:effectLst/>
                <a:latin typeface="Times New Roman" panose="02020603050405020304" pitchFamily="18" charset="0"/>
              </a:rPr>
              <a:t>, and </a:t>
            </a:r>
            <a:r>
              <a:rPr lang="en-US" b="0" i="0" u="none" strike="noStrike" dirty="0" err="1">
                <a:solidFill>
                  <a:srgbClr val="000000"/>
                </a:solidFill>
                <a:effectLst/>
                <a:latin typeface="Times New Roman" panose="02020603050405020304" pitchFamily="18" charset="0"/>
              </a:rPr>
              <a:t>Url_Youtube</a:t>
            </a:r>
            <a:r>
              <a:rPr lang="en-US" b="0" i="0" u="none" strike="noStrike" dirty="0">
                <a:solidFill>
                  <a:srgbClr val="000000"/>
                </a:solidFill>
                <a:effectLst/>
                <a:latin typeface="Times New Roman" panose="02020603050405020304" pitchFamily="18" charset="0"/>
              </a:rPr>
              <a:t> columns</a:t>
            </a:r>
          </a:p>
          <a:p>
            <a:pPr marL="171450" lvl="0" indent="-171450" algn="l" rtl="0">
              <a:spcBef>
                <a:spcPts val="0"/>
              </a:spcBef>
              <a:spcAft>
                <a:spcPts val="0"/>
              </a:spcAft>
              <a:buFontTx/>
              <a:buChar char="-"/>
            </a:pPr>
            <a:r>
              <a:rPr lang="en-US" sz="3200" b="1" i="0" u="none" strike="noStrike" dirty="0">
                <a:solidFill>
                  <a:srgbClr val="000000"/>
                </a:solidFill>
                <a:effectLst/>
                <a:latin typeface="Times New Roman" panose="02020603050405020304" pitchFamily="18" charset="0"/>
              </a:rPr>
              <a:t>Missing: </a:t>
            </a:r>
            <a:r>
              <a:rPr lang="en-US" sz="1800" b="0" i="0" u="none" strike="noStrike" dirty="0">
                <a:solidFill>
                  <a:srgbClr val="000000"/>
                </a:solidFill>
                <a:effectLst/>
                <a:latin typeface="Times New Roman" panose="02020603050405020304" pitchFamily="18" charset="0"/>
              </a:rPr>
              <a:t>404 tracks out of 18,862 were not on YouTube, as indicated by missing data in fields such as "Title," "Channel," "Views," "Licensed," and "Official Video." Out of the 18,458 videos available on YouTube, 69 do not have information on likes, 96 do not have comments, and 384 do not have a description. Additionally, 550 out of the 18,862 songs are not present on Spotify. </a:t>
            </a:r>
          </a:p>
          <a:p>
            <a:pPr marL="171450" lvl="0" indent="-171450" algn="l" rtl="0">
              <a:spcBef>
                <a:spcPts val="0"/>
              </a:spcBef>
              <a:spcAft>
                <a:spcPts val="0"/>
              </a:spcAft>
              <a:buFontTx/>
              <a:buChar char="-"/>
            </a:pPr>
            <a:r>
              <a:rPr lang="en-US" sz="1800" b="1" i="0" u="none" strike="noStrike" dirty="0">
                <a:solidFill>
                  <a:srgbClr val="000000"/>
                </a:solidFill>
                <a:effectLst/>
                <a:latin typeface="Times New Roman" panose="02020603050405020304" pitchFamily="18" charset="0"/>
              </a:rPr>
              <a:t>Outliers</a:t>
            </a:r>
            <a:r>
              <a:rPr lang="en-US" sz="1800" b="0" i="0" u="none" strike="noStrike" dirty="0">
                <a:solidFill>
                  <a:srgbClr val="000000"/>
                </a:solidFill>
                <a:effectLst/>
                <a:latin typeface="Times New Roman" panose="02020603050405020304" pitchFamily="18" charset="0"/>
              </a:rPr>
              <a:t>: </a:t>
            </a:r>
            <a:r>
              <a:rPr lang="en-US" b="0" i="0" u="none" strike="noStrike" dirty="0">
                <a:solidFill>
                  <a:srgbClr val="000000"/>
                </a:solidFill>
                <a:effectLst/>
                <a:latin typeface="Times New Roman" panose="02020603050405020304" pitchFamily="18" charset="0"/>
              </a:rPr>
              <a:t>highest number of outliers is </a:t>
            </a:r>
            <a:r>
              <a:rPr lang="en-US" b="0" i="0" u="none" strike="noStrike" dirty="0" err="1">
                <a:solidFill>
                  <a:srgbClr val="000000"/>
                </a:solidFill>
                <a:effectLst/>
                <a:latin typeface="Times New Roman" panose="02020603050405020304" pitchFamily="18" charset="0"/>
              </a:rPr>
              <a:t>Instrumentalness</a:t>
            </a:r>
            <a:r>
              <a:rPr lang="en-US" b="0" i="0" u="none" strike="noStrike" dirty="0">
                <a:solidFill>
                  <a:srgbClr val="000000"/>
                </a:solidFill>
                <a:effectLst/>
                <a:latin typeface="Times New Roman" panose="02020603050405020304" pitchFamily="18" charset="0"/>
              </a:rPr>
              <a:t>, with 4022 songs having values that deviate significantly from the rest. </a:t>
            </a:r>
            <a:r>
              <a:rPr lang="en-US" b="0" i="0" u="none" strike="noStrike" dirty="0" err="1">
                <a:solidFill>
                  <a:srgbClr val="000000"/>
                </a:solidFill>
                <a:effectLst/>
                <a:latin typeface="Times New Roman" panose="02020603050405020304" pitchFamily="18" charset="0"/>
              </a:rPr>
              <a:t>Speechiness</a:t>
            </a:r>
            <a:r>
              <a:rPr lang="en-US" b="0" i="0" u="none" strike="noStrike" dirty="0">
                <a:solidFill>
                  <a:srgbClr val="000000"/>
                </a:solidFill>
                <a:effectLst/>
                <a:latin typeface="Times New Roman" panose="02020603050405020304" pitchFamily="18" charset="0"/>
              </a:rPr>
              <a:t> (2405), Views (2378), Comments (2355), Likes (2336), and Stream (2011) follow as the next five features with a high number of outliers. The least number of outliers were found in Tempo (57) features of the songs, followed by Danceability (213) and Energy (281)</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b5e9a62805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b5e9a62805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a:solidFill>
                  <a:srgbClr val="000000"/>
                </a:solidFill>
                <a:effectLst/>
                <a:latin typeface="Times New Roman" panose="02020603050405020304" pitchFamily="18" charset="0"/>
              </a:rPr>
              <a:t>Uri’ column is to identify the uniqueness of the song/track and its feature of the song, so it is used as identifier in </a:t>
            </a:r>
            <a:r>
              <a:rPr lang="en-US" b="0" i="0" u="none" strike="noStrike" err="1">
                <a:solidFill>
                  <a:srgbClr val="000000"/>
                </a:solidFill>
                <a:effectLst/>
                <a:latin typeface="Times New Roman" panose="02020603050405020304" pitchFamily="18" charset="0"/>
              </a:rPr>
              <a:t>merged_track_data</a:t>
            </a:r>
            <a:r>
              <a:rPr lang="en-US" b="0" i="0" u="none" strike="noStrike">
                <a:solidFill>
                  <a:srgbClr val="000000"/>
                </a:solidFill>
                <a:effectLst/>
                <a:latin typeface="Times New Roman" panose="02020603050405020304" pitchFamily="18" charset="0"/>
              </a:rPr>
              <a:t> set</a:t>
            </a:r>
          </a:p>
          <a:p>
            <a:pPr marL="0" lvl="0" indent="0" algn="l" rtl="0">
              <a:spcBef>
                <a:spcPts val="0"/>
              </a:spcBef>
              <a:spcAft>
                <a:spcPts val="0"/>
              </a:spcAft>
              <a:buNone/>
            </a:pPr>
            <a:r>
              <a:rPr lang="en-US" b="0" i="0" u="none" strike="noStrike">
                <a:solidFill>
                  <a:srgbClr val="000000"/>
                </a:solidFill>
                <a:effectLst/>
                <a:latin typeface="Times New Roman" panose="02020603050405020304" pitchFamily="18" charset="0"/>
              </a:rPr>
              <a:t>The other dataset used artist as identifier</a:t>
            </a:r>
            <a:endParaRPr/>
          </a:p>
        </p:txBody>
      </p:sp>
    </p:spTree>
    <p:extLst>
      <p:ext uri="{BB962C8B-B14F-4D97-AF65-F5344CB8AC3E}">
        <p14:creationId xmlns:p14="http://schemas.microsoft.com/office/powerpoint/2010/main" val="4171507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a3f4e2f74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a3f4e2f74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After cleaning, the dataset is ready for analysis</a:t>
            </a:r>
            <a:endParaRPr dirty="0"/>
          </a:p>
        </p:txBody>
      </p:sp>
    </p:spTree>
    <p:extLst>
      <p:ext uri="{BB962C8B-B14F-4D97-AF65-F5344CB8AC3E}">
        <p14:creationId xmlns:p14="http://schemas.microsoft.com/office/powerpoint/2010/main" val="3746007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3a867f825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3a867f825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87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3a867f825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3a867f825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Note: Bigger fonts</a:t>
            </a:r>
          </a:p>
          <a:p>
            <a:pPr marL="0" lvl="0" indent="0" algn="l" rtl="0">
              <a:spcBef>
                <a:spcPts val="0"/>
              </a:spcBef>
              <a:spcAft>
                <a:spcPts val="0"/>
              </a:spcAft>
              <a:buNone/>
            </a:pPr>
            <a:endParaRPr/>
          </a:p>
        </p:txBody>
      </p:sp>
    </p:spTree>
    <p:extLst>
      <p:ext uri="{BB962C8B-B14F-4D97-AF65-F5344CB8AC3E}">
        <p14:creationId xmlns:p14="http://schemas.microsoft.com/office/powerpoint/2010/main" val="3913258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3a867f825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3a867f825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6655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3a867f825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3a867f825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6741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200" y="411475"/>
            <a:ext cx="4569000" cy="8235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57200" y="1234975"/>
            <a:ext cx="2689200" cy="10518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solidFill>
                  <a:schemeClr val="dk1"/>
                </a:solidFill>
                <a:latin typeface="Roboto"/>
                <a:ea typeface="Roboto"/>
                <a:cs typeface="Roboto"/>
                <a:sym typeface="Robot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1pPr>
            <a:lvl2pPr lvl="1">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Fira Sans"/>
              <a:buChar char="●"/>
              <a:defRPr sz="1800">
                <a:latin typeface="Fira Sans"/>
                <a:ea typeface="Fira Sans"/>
                <a:cs typeface="Fira Sans"/>
                <a:sym typeface="Fira Sans"/>
              </a:defRPr>
            </a:lvl1pPr>
            <a:lvl2pPr marL="914400" lvl="1" indent="-317500">
              <a:lnSpc>
                <a:spcPct val="115000"/>
              </a:lnSpc>
              <a:spcBef>
                <a:spcPts val="1600"/>
              </a:spcBef>
              <a:spcAft>
                <a:spcPts val="0"/>
              </a:spcAft>
              <a:buSzPts val="1400"/>
              <a:buFont typeface="Fira Sans"/>
              <a:buChar char="○"/>
              <a:defRPr>
                <a:latin typeface="Fira Sans"/>
                <a:ea typeface="Fira Sans"/>
                <a:cs typeface="Fira Sans"/>
                <a:sym typeface="Fira Sans"/>
              </a:defRPr>
            </a:lvl2pPr>
            <a:lvl3pPr marL="1371600" lvl="2" indent="-317500">
              <a:lnSpc>
                <a:spcPct val="115000"/>
              </a:lnSpc>
              <a:spcBef>
                <a:spcPts val="1600"/>
              </a:spcBef>
              <a:spcAft>
                <a:spcPts val="0"/>
              </a:spcAft>
              <a:buSzPts val="1400"/>
              <a:buFont typeface="Fira Sans"/>
              <a:buChar char="■"/>
              <a:defRPr>
                <a:latin typeface="Fira Sans"/>
                <a:ea typeface="Fira Sans"/>
                <a:cs typeface="Fira Sans"/>
                <a:sym typeface="Fira Sans"/>
              </a:defRPr>
            </a:lvl3pPr>
            <a:lvl4pPr marL="1828800" lvl="3" indent="-317500">
              <a:lnSpc>
                <a:spcPct val="115000"/>
              </a:lnSpc>
              <a:spcBef>
                <a:spcPts val="1600"/>
              </a:spcBef>
              <a:spcAft>
                <a:spcPts val="0"/>
              </a:spcAft>
              <a:buSzPts val="1400"/>
              <a:buFont typeface="Fira Sans"/>
              <a:buChar char="●"/>
              <a:defRPr>
                <a:latin typeface="Fira Sans"/>
                <a:ea typeface="Fira Sans"/>
                <a:cs typeface="Fira Sans"/>
                <a:sym typeface="Fira Sans"/>
              </a:defRPr>
            </a:lvl4pPr>
            <a:lvl5pPr marL="2286000" lvl="4" indent="-317500">
              <a:lnSpc>
                <a:spcPct val="115000"/>
              </a:lnSpc>
              <a:spcBef>
                <a:spcPts val="1600"/>
              </a:spcBef>
              <a:spcAft>
                <a:spcPts val="0"/>
              </a:spcAft>
              <a:buSzPts val="1400"/>
              <a:buFont typeface="Fira Sans"/>
              <a:buChar char="○"/>
              <a:defRPr>
                <a:latin typeface="Fira Sans"/>
                <a:ea typeface="Fira Sans"/>
                <a:cs typeface="Fira Sans"/>
                <a:sym typeface="Fira Sans"/>
              </a:defRPr>
            </a:lvl5pPr>
            <a:lvl6pPr marL="2743200" lvl="5" indent="-317500">
              <a:lnSpc>
                <a:spcPct val="115000"/>
              </a:lnSpc>
              <a:spcBef>
                <a:spcPts val="1600"/>
              </a:spcBef>
              <a:spcAft>
                <a:spcPts val="0"/>
              </a:spcAft>
              <a:buSzPts val="1400"/>
              <a:buFont typeface="Fira Sans"/>
              <a:buChar char="■"/>
              <a:defRPr>
                <a:latin typeface="Fira Sans"/>
                <a:ea typeface="Fira Sans"/>
                <a:cs typeface="Fira Sans"/>
                <a:sym typeface="Fira Sans"/>
              </a:defRPr>
            </a:lvl6pPr>
            <a:lvl7pPr marL="3200400" lvl="6" indent="-317500">
              <a:lnSpc>
                <a:spcPct val="115000"/>
              </a:lnSpc>
              <a:spcBef>
                <a:spcPts val="1600"/>
              </a:spcBef>
              <a:spcAft>
                <a:spcPts val="0"/>
              </a:spcAft>
              <a:buSzPts val="1400"/>
              <a:buFont typeface="Fira Sans"/>
              <a:buChar char="●"/>
              <a:defRPr>
                <a:latin typeface="Fira Sans"/>
                <a:ea typeface="Fira Sans"/>
                <a:cs typeface="Fira Sans"/>
                <a:sym typeface="Fira Sans"/>
              </a:defRPr>
            </a:lvl7pPr>
            <a:lvl8pPr marL="3657600" lvl="7" indent="-317500">
              <a:lnSpc>
                <a:spcPct val="115000"/>
              </a:lnSpc>
              <a:spcBef>
                <a:spcPts val="1600"/>
              </a:spcBef>
              <a:spcAft>
                <a:spcPts val="0"/>
              </a:spcAft>
              <a:buSzPts val="1400"/>
              <a:buFont typeface="Fira Sans"/>
              <a:buChar char="○"/>
              <a:defRPr>
                <a:latin typeface="Fira Sans"/>
                <a:ea typeface="Fira Sans"/>
                <a:cs typeface="Fira Sans"/>
                <a:sym typeface="Fira Sans"/>
              </a:defRPr>
            </a:lvl8pPr>
            <a:lvl9pPr marL="4114800" lvl="8" indent="-317500">
              <a:lnSpc>
                <a:spcPct val="115000"/>
              </a:lnSpc>
              <a:spcBef>
                <a:spcPts val="1600"/>
              </a:spcBef>
              <a:spcAft>
                <a:spcPts val="1600"/>
              </a:spcAft>
              <a:buSzPts val="1400"/>
              <a:buFont typeface="Fira Sans"/>
              <a:buChar char="■"/>
              <a:defRPr>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pos="5472">
          <p15:clr>
            <a:srgbClr val="EA4335"/>
          </p15:clr>
        </p15:guide>
        <p15:guide id="3" orient="horz" pos="259">
          <p15:clr>
            <a:srgbClr val="EA4335"/>
          </p15:clr>
        </p15:guide>
        <p15:guide id="4" orient="horz" pos="2981">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hyperlink" Target="https://stackoverflow.com/questions/1388818/how-can-i-compare-two-lists-in-python-and-return-matches" TargetMode="External"/><Relationship Id="rId13" Type="http://schemas.openxmlformats.org/officeDocument/2006/relationships/hyperlink" Target="https://towardsdatascience.com/a-simple-guide-to-linear-regression-using-python-7050e8c751c1" TargetMode="External"/><Relationship Id="rId3" Type="http://schemas.openxmlformats.org/officeDocument/2006/relationships/hyperlink" Target="https://www.kaggle.com/datasets/salvatorerastelli/spotify-and-youtube" TargetMode="External"/><Relationship Id="rId7" Type="http://schemas.openxmlformats.org/officeDocument/2006/relationships/hyperlink" Target="https://careerfoundry.com/en/blog/data-analytics/how-to-find-outliers/" TargetMode="External"/><Relationship Id="rId12" Type="http://schemas.openxmlformats.org/officeDocument/2006/relationships/hyperlink" Target="https://towardsdatascience.com/understanding-confusion-matrix-a9ad42dcfd62" TargetMode="External"/><Relationship Id="rId17" Type="http://schemas.openxmlformats.org/officeDocument/2006/relationships/hyperlink" Target="https://matplotlib.org/stable/gallery/shapes_and_collections/scatter.html" TargetMode="External"/><Relationship Id="rId2" Type="http://schemas.openxmlformats.org/officeDocument/2006/relationships/notesSlide" Target="../notesSlides/notesSlide24.xml"/><Relationship Id="rId16" Type="http://schemas.openxmlformats.org/officeDocument/2006/relationships/hyperlink" Target="https://www.w3schools.com/python/matplotlib_pie_charts.asp" TargetMode="External"/><Relationship Id="rId1" Type="http://schemas.openxmlformats.org/officeDocument/2006/relationships/slideLayout" Target="../slideLayouts/slideLayout5.xml"/><Relationship Id="rId6" Type="http://schemas.openxmlformats.org/officeDocument/2006/relationships/hyperlink" Target="https://pandas.pydata.org/docs/user_guide/merging.html" TargetMode="External"/><Relationship Id="rId11" Type="http://schemas.openxmlformats.org/officeDocument/2006/relationships/hyperlink" Target="https://www.geeksforgeeks.org/linear-regression-python-implementation/" TargetMode="External"/><Relationship Id="rId5" Type="http://schemas.openxmlformats.org/officeDocument/2006/relationships/hyperlink" Target="https://www.statology.org/pandas-drop-duplicate-columns/" TargetMode="External"/><Relationship Id="rId15" Type="http://schemas.openxmlformats.org/officeDocument/2006/relationships/hyperlink" Target="https://www.geeksforgeeks.org/bar-plot-in-matplotlib/" TargetMode="External"/><Relationship Id="rId10" Type="http://schemas.openxmlformats.org/officeDocument/2006/relationships/hyperlink" Target="https://www.geeksforgeeks.org/create-a-correlation-matrix-using-python/" TargetMode="External"/><Relationship Id="rId4" Type="http://schemas.openxmlformats.org/officeDocument/2006/relationships/hyperlink" Target="https://www.geeksforgeeks.org/how-to-find-drop-duplicate-columns-in-a-pandas-dataframe/" TargetMode="External"/><Relationship Id="rId9" Type="http://schemas.openxmlformats.org/officeDocument/2006/relationships/hyperlink" Target="https://realpython.com/logistic-regression-python/#:~:text=The%20logistic%20regression%20function%20%F0%9D%91%9D(%F0%9D%90%B1)%20is%20the%20sigmoid%20function,that%20the%20output%20is%200" TargetMode="External"/><Relationship Id="rId14" Type="http://schemas.openxmlformats.org/officeDocument/2006/relationships/hyperlink" Target="https://scikit-learn.org/stable/modules/generated/sklearn.linear_model.LogisticRegression.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44.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5"/>
          <p:cNvSpPr/>
          <p:nvPr/>
        </p:nvSpPr>
        <p:spPr>
          <a:xfrm>
            <a:off x="721693" y="590954"/>
            <a:ext cx="4040745" cy="5220999"/>
          </a:xfrm>
          <a:custGeom>
            <a:avLst/>
            <a:gdLst/>
            <a:ahLst/>
            <a:cxnLst/>
            <a:rect l="l" t="t" r="r" b="b"/>
            <a:pathLst>
              <a:path w="68405" h="85807" extrusionOk="0">
                <a:moveTo>
                  <a:pt x="0" y="11543"/>
                </a:moveTo>
                <a:lnTo>
                  <a:pt x="0" y="85807"/>
                </a:lnTo>
                <a:lnTo>
                  <a:pt x="68405" y="85807"/>
                </a:lnTo>
                <a:lnTo>
                  <a:pt x="68405" y="0"/>
                </a:lnTo>
                <a:lnTo>
                  <a:pt x="11566" y="18"/>
                </a:lnTo>
                <a:close/>
              </a:path>
            </a:pathLst>
          </a:custGeom>
          <a:solidFill>
            <a:srgbClr val="EFEFEF"/>
          </a:solidFill>
          <a:ln>
            <a:noFill/>
          </a:ln>
        </p:spPr>
      </p:sp>
      <p:sp>
        <p:nvSpPr>
          <p:cNvPr id="56" name="Google Shape;56;p15"/>
          <p:cNvSpPr txBox="1">
            <a:spLocks noGrp="1"/>
          </p:cNvSpPr>
          <p:nvPr>
            <p:ph type="subTitle" idx="1"/>
          </p:nvPr>
        </p:nvSpPr>
        <p:spPr>
          <a:xfrm>
            <a:off x="5713985" y="2624452"/>
            <a:ext cx="3087112" cy="1051800"/>
          </a:xfrm>
          <a:prstGeom prst="rect">
            <a:avLst/>
          </a:prstGeom>
        </p:spPr>
        <p:txBody>
          <a:bodyPr spcFirstLastPara="1" wrap="square" lIns="91425" tIns="91425" rIns="91425" bIns="91425" anchor="t" anchorCtr="0">
            <a:noAutofit/>
          </a:bodyPr>
          <a:lstStyle/>
          <a:p>
            <a:pPr marL="0" lvl="0" indent="0" algn="r" rtl="0">
              <a:spcBef>
                <a:spcPts val="0"/>
              </a:spcBef>
              <a:spcAft>
                <a:spcPts val="400"/>
              </a:spcAft>
              <a:buNone/>
            </a:pPr>
            <a:r>
              <a:rPr lang="en-US" sz="1400">
                <a:latin typeface="Times New Roman" panose="02020603050405020304" pitchFamily="18" charset="0"/>
                <a:cs typeface="Times New Roman" panose="02020603050405020304" pitchFamily="18" charset="0"/>
              </a:rPr>
              <a:t>Devi </a:t>
            </a:r>
            <a:r>
              <a:rPr lang="en-US" sz="1400" err="1">
                <a:latin typeface="Times New Roman" panose="02020603050405020304" pitchFamily="18" charset="0"/>
                <a:cs typeface="Times New Roman" panose="02020603050405020304" pitchFamily="18" charset="0"/>
              </a:rPr>
              <a:t>Somalinga</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Bhuvanesh</a:t>
            </a:r>
            <a:r>
              <a:rPr lang="en-US" sz="1400">
                <a:latin typeface="Times New Roman" panose="02020603050405020304" pitchFamily="18" charset="0"/>
                <a:cs typeface="Times New Roman" panose="02020603050405020304" pitchFamily="18" charset="0"/>
              </a:rPr>
              <a:t> </a:t>
            </a:r>
          </a:p>
          <a:p>
            <a:pPr marL="0" lvl="0" indent="0" algn="r" rtl="0">
              <a:spcBef>
                <a:spcPts val="0"/>
              </a:spcBef>
              <a:spcAft>
                <a:spcPts val="400"/>
              </a:spcAft>
              <a:buNone/>
            </a:pPr>
            <a:r>
              <a:rPr lang="en-US" sz="1400" err="1">
                <a:latin typeface="Times New Roman" panose="02020603050405020304" pitchFamily="18" charset="0"/>
                <a:cs typeface="Times New Roman" panose="02020603050405020304" pitchFamily="18" charset="0"/>
              </a:rPr>
              <a:t>Gurrup</a:t>
            </a:r>
            <a:r>
              <a:rPr lang="en-US" sz="1400">
                <a:latin typeface="Times New Roman" panose="02020603050405020304" pitchFamily="18" charset="0"/>
                <a:cs typeface="Times New Roman" panose="02020603050405020304" pitchFamily="18" charset="0"/>
              </a:rPr>
              <a:t> Kaur </a:t>
            </a:r>
            <a:r>
              <a:rPr lang="en-US" sz="1400" err="1">
                <a:latin typeface="Times New Roman" panose="02020603050405020304" pitchFamily="18" charset="0"/>
                <a:cs typeface="Times New Roman" panose="02020603050405020304" pitchFamily="18" charset="0"/>
              </a:rPr>
              <a:t>Gurbir</a:t>
            </a:r>
            <a:r>
              <a:rPr lang="en-US" sz="1400">
                <a:latin typeface="Times New Roman" panose="02020603050405020304" pitchFamily="18" charset="0"/>
                <a:cs typeface="Times New Roman" panose="02020603050405020304" pitchFamily="18" charset="0"/>
              </a:rPr>
              <a:t> Singh Soi  </a:t>
            </a:r>
          </a:p>
          <a:p>
            <a:pPr marL="0" lvl="0" indent="0" algn="r" rtl="0">
              <a:spcBef>
                <a:spcPts val="0"/>
              </a:spcBef>
              <a:spcAft>
                <a:spcPts val="400"/>
              </a:spcAft>
              <a:buNone/>
            </a:pPr>
            <a:r>
              <a:rPr lang="en-US" sz="1400">
                <a:latin typeface="Times New Roman" panose="02020603050405020304" pitchFamily="18" charset="0"/>
                <a:cs typeface="Times New Roman" panose="02020603050405020304" pitchFamily="18" charset="0"/>
              </a:rPr>
              <a:t>Vy Hoang Mai Duong </a:t>
            </a:r>
            <a:endParaRPr sz="1400">
              <a:latin typeface="Times New Roman" panose="02020603050405020304" pitchFamily="18" charset="0"/>
              <a:cs typeface="Times New Roman" panose="02020603050405020304" pitchFamily="18" charset="0"/>
            </a:endParaRPr>
          </a:p>
        </p:txBody>
      </p:sp>
      <p:sp>
        <p:nvSpPr>
          <p:cNvPr id="57" name="Google Shape;57;p15"/>
          <p:cNvSpPr txBox="1">
            <a:spLocks noGrp="1"/>
          </p:cNvSpPr>
          <p:nvPr>
            <p:ph type="ctrTitle"/>
          </p:nvPr>
        </p:nvSpPr>
        <p:spPr>
          <a:xfrm>
            <a:off x="4232097" y="1262450"/>
            <a:ext cx="4569000" cy="128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Times New Roman" panose="02020603050405020304" pitchFamily="18" charset="0"/>
                <a:cs typeface="Times New Roman" panose="02020603050405020304" pitchFamily="18" charset="0"/>
              </a:rPr>
              <a:t>        </a:t>
            </a:r>
            <a:r>
              <a:rPr lang="en">
                <a:solidFill>
                  <a:srgbClr val="E86F51"/>
                </a:solidFill>
                <a:latin typeface="Times New Roman" panose="02020603050405020304" pitchFamily="18" charset="0"/>
                <a:cs typeface="Times New Roman" panose="02020603050405020304" pitchFamily="18" charset="0"/>
              </a:rPr>
              <a:t> </a:t>
            </a:r>
            <a:br>
              <a:rPr lang="en">
                <a:latin typeface="Times New Roman" panose="02020603050405020304" pitchFamily="18" charset="0"/>
                <a:cs typeface="Times New Roman" panose="02020603050405020304" pitchFamily="18" charset="0"/>
              </a:rPr>
            </a:br>
            <a:r>
              <a:rPr lang="en">
                <a:latin typeface="Times New Roman" panose="02020603050405020304" pitchFamily="18" charset="0"/>
                <a:cs typeface="Times New Roman" panose="02020603050405020304" pitchFamily="18" charset="0"/>
              </a:rPr>
              <a:t>Analysis</a:t>
            </a:r>
            <a:endParaRPr>
              <a:latin typeface="Times New Roman" panose="02020603050405020304" pitchFamily="18" charset="0"/>
              <a:cs typeface="Times New Roman" panose="02020603050405020304" pitchFamily="18" charset="0"/>
            </a:endParaRPr>
          </a:p>
        </p:txBody>
      </p:sp>
      <p:sp>
        <p:nvSpPr>
          <p:cNvPr id="58" name="Google Shape;58;p15"/>
          <p:cNvSpPr/>
          <p:nvPr/>
        </p:nvSpPr>
        <p:spPr>
          <a:xfrm>
            <a:off x="457198" y="411475"/>
            <a:ext cx="726493" cy="726493"/>
          </a:xfrm>
          <a:custGeom>
            <a:avLst/>
            <a:gdLst/>
            <a:ahLst/>
            <a:cxnLst/>
            <a:rect l="l" t="t" r="r" b="b"/>
            <a:pathLst>
              <a:path w="11367" h="11367" extrusionOk="0">
                <a:moveTo>
                  <a:pt x="0" y="11367"/>
                </a:moveTo>
                <a:lnTo>
                  <a:pt x="11367" y="0"/>
                </a:lnTo>
                <a:lnTo>
                  <a:pt x="11367" y="11367"/>
                </a:lnTo>
                <a:close/>
              </a:path>
            </a:pathLst>
          </a:custGeom>
          <a:solidFill>
            <a:srgbClr val="D9D9D9"/>
          </a:solidFill>
          <a:ln>
            <a:noFill/>
          </a:ln>
          <a:effectLst>
            <a:outerShdw blurRad="71438" dist="19050" dir="2640000" algn="bl" rotWithShape="0">
              <a:srgbClr val="000000">
                <a:alpha val="25000"/>
              </a:srgbClr>
            </a:outerShdw>
          </a:effectLst>
        </p:spPr>
      </p:sp>
      <p:sp>
        <p:nvSpPr>
          <p:cNvPr id="59" name="Google Shape;59;p15"/>
          <p:cNvSpPr/>
          <p:nvPr/>
        </p:nvSpPr>
        <p:spPr>
          <a:xfrm>
            <a:off x="1695000" y="992700"/>
            <a:ext cx="917712" cy="917697"/>
          </a:xfrm>
          <a:custGeom>
            <a:avLst/>
            <a:gdLst/>
            <a:ahLst/>
            <a:cxnLst/>
            <a:rect l="l" t="t" r="r" b="b"/>
            <a:pathLst>
              <a:path w="59991" h="59990" extrusionOk="0">
                <a:moveTo>
                  <a:pt x="59990" y="0"/>
                </a:moveTo>
                <a:cubicBezTo>
                  <a:pt x="26871" y="0"/>
                  <a:pt x="1" y="26870"/>
                  <a:pt x="1" y="59989"/>
                </a:cubicBezTo>
                <a:lnTo>
                  <a:pt x="37819" y="59989"/>
                </a:lnTo>
                <a:cubicBezTo>
                  <a:pt x="37819" y="47691"/>
                  <a:pt x="47717" y="37693"/>
                  <a:pt x="59990" y="37693"/>
                </a:cubicBezTo>
                <a:lnTo>
                  <a:pt x="599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 name="Google Shape;60;p15"/>
          <p:cNvSpPr/>
          <p:nvPr/>
        </p:nvSpPr>
        <p:spPr>
          <a:xfrm>
            <a:off x="2606911" y="992700"/>
            <a:ext cx="917697" cy="917697"/>
          </a:xfrm>
          <a:custGeom>
            <a:avLst/>
            <a:gdLst/>
            <a:ahLst/>
            <a:cxnLst/>
            <a:rect l="l" t="t" r="r" b="b"/>
            <a:pathLst>
              <a:path w="59990" h="59990" extrusionOk="0">
                <a:moveTo>
                  <a:pt x="0" y="0"/>
                </a:moveTo>
                <a:lnTo>
                  <a:pt x="0" y="37693"/>
                </a:lnTo>
                <a:cubicBezTo>
                  <a:pt x="12298" y="37693"/>
                  <a:pt x="22196" y="47691"/>
                  <a:pt x="22196" y="59989"/>
                </a:cubicBezTo>
                <a:lnTo>
                  <a:pt x="59990" y="59989"/>
                </a:lnTo>
                <a:cubicBezTo>
                  <a:pt x="59990" y="26870"/>
                  <a:pt x="33119"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1" name="Google Shape;61;p15"/>
          <p:cNvSpPr/>
          <p:nvPr/>
        </p:nvSpPr>
        <p:spPr>
          <a:xfrm>
            <a:off x="1695000" y="1904593"/>
            <a:ext cx="917712" cy="916167"/>
          </a:xfrm>
          <a:custGeom>
            <a:avLst/>
            <a:gdLst/>
            <a:ahLst/>
            <a:cxnLst/>
            <a:rect l="l" t="t" r="r" b="b"/>
            <a:pathLst>
              <a:path w="59991" h="59890" extrusionOk="0">
                <a:moveTo>
                  <a:pt x="1" y="0"/>
                </a:moveTo>
                <a:cubicBezTo>
                  <a:pt x="1" y="33019"/>
                  <a:pt x="26871" y="59889"/>
                  <a:pt x="59990" y="59889"/>
                </a:cubicBezTo>
                <a:lnTo>
                  <a:pt x="59990" y="22196"/>
                </a:lnTo>
                <a:cubicBezTo>
                  <a:pt x="47717" y="22196"/>
                  <a:pt x="37819" y="12198"/>
                  <a:pt x="378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 name="Google Shape;62;p15"/>
          <p:cNvSpPr/>
          <p:nvPr/>
        </p:nvSpPr>
        <p:spPr>
          <a:xfrm>
            <a:off x="2606911" y="1904593"/>
            <a:ext cx="917697" cy="916167"/>
          </a:xfrm>
          <a:custGeom>
            <a:avLst/>
            <a:gdLst/>
            <a:ahLst/>
            <a:cxnLst/>
            <a:rect l="l" t="t" r="r" b="b"/>
            <a:pathLst>
              <a:path w="59990" h="59890" extrusionOk="0">
                <a:moveTo>
                  <a:pt x="22196" y="0"/>
                </a:moveTo>
                <a:cubicBezTo>
                  <a:pt x="22196" y="12198"/>
                  <a:pt x="12298" y="22196"/>
                  <a:pt x="0" y="22196"/>
                </a:cubicBezTo>
                <a:lnTo>
                  <a:pt x="0" y="59889"/>
                </a:lnTo>
                <a:cubicBezTo>
                  <a:pt x="33119" y="59889"/>
                  <a:pt x="59990" y="33019"/>
                  <a:pt x="599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3" name="Google Shape;63;p15"/>
          <p:cNvSpPr/>
          <p:nvPr/>
        </p:nvSpPr>
        <p:spPr>
          <a:xfrm flipH="1">
            <a:off x="3189187" y="3454202"/>
            <a:ext cx="335413" cy="980442"/>
          </a:xfrm>
          <a:custGeom>
            <a:avLst/>
            <a:gdLst/>
            <a:ahLst/>
            <a:cxnLst/>
            <a:rect l="l" t="t" r="r" b="b"/>
            <a:pathLst>
              <a:path w="2302" h="14545" extrusionOk="0">
                <a:moveTo>
                  <a:pt x="0" y="1"/>
                </a:moveTo>
                <a:lnTo>
                  <a:pt x="0" y="14545"/>
                </a:lnTo>
                <a:lnTo>
                  <a:pt x="2302" y="14545"/>
                </a:lnTo>
                <a:lnTo>
                  <a:pt x="23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 name="Google Shape;64;p15"/>
          <p:cNvSpPr/>
          <p:nvPr/>
        </p:nvSpPr>
        <p:spPr>
          <a:xfrm flipH="1">
            <a:off x="2691115" y="3150352"/>
            <a:ext cx="335415" cy="1284290"/>
          </a:xfrm>
          <a:custGeom>
            <a:avLst/>
            <a:gdLst/>
            <a:ahLst/>
            <a:cxnLst/>
            <a:rect l="l" t="t" r="r" b="b"/>
            <a:pathLst>
              <a:path w="2303" h="15812" extrusionOk="0">
                <a:moveTo>
                  <a:pt x="1" y="0"/>
                </a:moveTo>
                <a:lnTo>
                  <a:pt x="1" y="15812"/>
                </a:lnTo>
                <a:lnTo>
                  <a:pt x="2302" y="15812"/>
                </a:lnTo>
                <a:lnTo>
                  <a:pt x="2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817"/>
              </a:solidFill>
              <a:latin typeface="Times New Roman" panose="02020603050405020304" pitchFamily="18" charset="0"/>
              <a:cs typeface="Times New Roman" panose="02020603050405020304" pitchFamily="18" charset="0"/>
            </a:endParaRPr>
          </a:p>
        </p:txBody>
      </p:sp>
      <p:sp>
        <p:nvSpPr>
          <p:cNvPr id="65" name="Google Shape;65;p15"/>
          <p:cNvSpPr/>
          <p:nvPr/>
        </p:nvSpPr>
        <p:spPr>
          <a:xfrm flipH="1">
            <a:off x="2193061" y="3814799"/>
            <a:ext cx="335415" cy="617364"/>
          </a:xfrm>
          <a:custGeom>
            <a:avLst/>
            <a:gdLst/>
            <a:ahLst/>
            <a:cxnLst/>
            <a:rect l="l" t="t" r="r" b="b"/>
            <a:pathLst>
              <a:path w="2303" h="11209" extrusionOk="0">
                <a:moveTo>
                  <a:pt x="1" y="0"/>
                </a:moveTo>
                <a:lnTo>
                  <a:pt x="1" y="11208"/>
                </a:lnTo>
                <a:lnTo>
                  <a:pt x="2302" y="11208"/>
                </a:lnTo>
                <a:lnTo>
                  <a:pt x="23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6" name="Google Shape;66;p15"/>
          <p:cNvSpPr/>
          <p:nvPr/>
        </p:nvSpPr>
        <p:spPr>
          <a:xfrm flipH="1">
            <a:off x="1695000" y="3559980"/>
            <a:ext cx="335415" cy="874591"/>
          </a:xfrm>
          <a:custGeom>
            <a:avLst/>
            <a:gdLst/>
            <a:ahLst/>
            <a:cxnLst/>
            <a:rect l="l" t="t" r="r" b="b"/>
            <a:pathLst>
              <a:path w="2303" h="14545" extrusionOk="0">
                <a:moveTo>
                  <a:pt x="0" y="1"/>
                </a:moveTo>
                <a:lnTo>
                  <a:pt x="0" y="14545"/>
                </a:lnTo>
                <a:lnTo>
                  <a:pt x="2302" y="14545"/>
                </a:lnTo>
                <a:lnTo>
                  <a:pt x="23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3A4FCE72-B8B9-87DD-F7A4-36A45CC5B7FF}"/>
              </a:ext>
            </a:extLst>
          </p:cNvPr>
          <p:cNvGrpSpPr/>
          <p:nvPr/>
        </p:nvGrpSpPr>
        <p:grpSpPr>
          <a:xfrm>
            <a:off x="5150328" y="1405505"/>
            <a:ext cx="3789722" cy="487525"/>
            <a:chOff x="5150328" y="1429997"/>
            <a:chExt cx="3789722" cy="487525"/>
          </a:xfrm>
        </p:grpSpPr>
        <p:pic>
          <p:nvPicPr>
            <p:cNvPr id="4" name="Picture 3" descr="Logo&#10;&#10;Description automatically generated">
              <a:extLst>
                <a:ext uri="{FF2B5EF4-FFF2-40B4-BE49-F238E27FC236}">
                  <a16:creationId xmlns:a16="http://schemas.microsoft.com/office/drawing/2014/main" id="{A496A916-5701-F7C7-0765-0DD096F85CF4}"/>
                </a:ext>
              </a:extLst>
            </p:cNvPr>
            <p:cNvPicPr>
              <a:picLocks noChangeAspect="1"/>
            </p:cNvPicPr>
            <p:nvPr/>
          </p:nvPicPr>
          <p:blipFill>
            <a:blip r:embed="rId3"/>
            <a:stretch>
              <a:fillRect/>
            </a:stretch>
          </p:blipFill>
          <p:spPr>
            <a:xfrm>
              <a:off x="5150328" y="1429997"/>
              <a:ext cx="1623171" cy="487525"/>
            </a:xfrm>
            <a:prstGeom prst="rect">
              <a:avLst/>
            </a:prstGeom>
          </p:spPr>
        </p:pic>
        <p:pic>
          <p:nvPicPr>
            <p:cNvPr id="5" name="Picture 4">
              <a:extLst>
                <a:ext uri="{FF2B5EF4-FFF2-40B4-BE49-F238E27FC236}">
                  <a16:creationId xmlns:a16="http://schemas.microsoft.com/office/drawing/2014/main" id="{61C4CF01-A4CA-3FBB-9B38-D14617B8CBAF}"/>
                </a:ext>
              </a:extLst>
            </p:cNvPr>
            <p:cNvPicPr>
              <a:picLocks noChangeAspect="1"/>
            </p:cNvPicPr>
            <p:nvPr/>
          </p:nvPicPr>
          <p:blipFill>
            <a:blip r:embed="rId4"/>
            <a:stretch>
              <a:fillRect/>
            </a:stretch>
          </p:blipFill>
          <p:spPr>
            <a:xfrm>
              <a:off x="7192736" y="1442884"/>
              <a:ext cx="1747314" cy="42866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6193C57-7333-0EC4-88E2-D8D672204A8F}"/>
                    </a:ext>
                  </a:extLst>
                </p:cNvPr>
                <p:cNvSpPr txBox="1"/>
                <p:nvPr/>
              </p:nvSpPr>
              <p:spPr>
                <a:xfrm>
                  <a:off x="6797169" y="1442928"/>
                  <a:ext cx="371897"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vi-VN" sz="3000" b="1" i="1" smtClean="0">
                            <a:latin typeface="Cambria Math" panose="02040503050406030204" pitchFamily="18" charset="0"/>
                          </a:rPr>
                          <m:t>&amp;</m:t>
                        </m:r>
                      </m:oMath>
                    </m:oMathPara>
                  </a14:m>
                  <a:endParaRPr lang="en-US" sz="3000" b="1">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56193C57-7333-0EC4-88E2-D8D672204A8F}"/>
                    </a:ext>
                  </a:extLst>
                </p:cNvPr>
                <p:cNvSpPr txBox="1">
                  <a:spLocks noRot="1" noChangeAspect="1" noMove="1" noResize="1" noEditPoints="1" noAdjustHandles="1" noChangeArrowheads="1" noChangeShapeType="1" noTextEdit="1"/>
                </p:cNvSpPr>
                <p:nvPr/>
              </p:nvSpPr>
              <p:spPr>
                <a:xfrm>
                  <a:off x="6797169" y="1442928"/>
                  <a:ext cx="371897" cy="461665"/>
                </a:xfrm>
                <a:prstGeom prst="rect">
                  <a:avLst/>
                </a:prstGeom>
                <a:blipFill>
                  <a:blip r:embed="rId5"/>
                  <a:stretch>
                    <a:fillRect/>
                  </a:stretch>
                </a:blipFill>
              </p:spPr>
              <p:txBody>
                <a:bodyPr/>
                <a:lstStyle/>
                <a:p>
                  <a:r>
                    <a:rPr lang="en-US">
                      <a:noFill/>
                    </a:rPr>
                    <a:t> </a:t>
                  </a:r>
                </a:p>
              </p:txBody>
            </p:sp>
          </mc:Fallback>
        </mc:AlternateContent>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4" name="Google Shape;296;p22">
            <a:extLst>
              <a:ext uri="{FF2B5EF4-FFF2-40B4-BE49-F238E27FC236}">
                <a16:creationId xmlns:a16="http://schemas.microsoft.com/office/drawing/2014/main" id="{09928B7C-E680-3207-5795-580C1E0DBDA5}"/>
              </a:ext>
            </a:extLst>
          </p:cNvPr>
          <p:cNvSpPr/>
          <p:nvPr/>
        </p:nvSpPr>
        <p:spPr>
          <a:xfrm>
            <a:off x="3829618" y="997376"/>
            <a:ext cx="5033064" cy="481501"/>
          </a:xfrm>
          <a:prstGeom prst="roundRect">
            <a:avLst>
              <a:gd name="adj" fmla="val 1145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 name="Google Shape;297;p22">
            <a:extLst>
              <a:ext uri="{FF2B5EF4-FFF2-40B4-BE49-F238E27FC236}">
                <a16:creationId xmlns:a16="http://schemas.microsoft.com/office/drawing/2014/main" id="{B75356A7-40FC-9C9A-4847-197DF55B2619}"/>
              </a:ext>
            </a:extLst>
          </p:cNvPr>
          <p:cNvSpPr/>
          <p:nvPr/>
        </p:nvSpPr>
        <p:spPr>
          <a:xfrm>
            <a:off x="8313981" y="754226"/>
            <a:ext cx="548700" cy="548700"/>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 name="Google Shape;302;p22">
            <a:extLst>
              <a:ext uri="{FF2B5EF4-FFF2-40B4-BE49-F238E27FC236}">
                <a16:creationId xmlns:a16="http://schemas.microsoft.com/office/drawing/2014/main" id="{9AF7D00A-92F2-4868-97F3-8A5F312A4E75}"/>
              </a:ext>
            </a:extLst>
          </p:cNvPr>
          <p:cNvSpPr txBox="1"/>
          <p:nvPr/>
        </p:nvSpPr>
        <p:spPr>
          <a:xfrm>
            <a:off x="3829617" y="1082219"/>
            <a:ext cx="4331252" cy="280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dk1"/>
                </a:solidFill>
                <a:latin typeface="Times New Roman" panose="02020603050405020304" pitchFamily="18" charset="0"/>
                <a:ea typeface="Fira Sans Extra Condensed"/>
                <a:cs typeface="Times New Roman" panose="02020603050405020304" pitchFamily="18" charset="0"/>
                <a:sym typeface="Fira Sans Extra Condensed"/>
              </a:rPr>
              <a:t>Total YouTube Views and Spotify Stream</a:t>
            </a:r>
          </a:p>
        </p:txBody>
      </p:sp>
      <p:sp>
        <p:nvSpPr>
          <p:cNvPr id="7" name="Google Shape;791;p36">
            <a:extLst>
              <a:ext uri="{FF2B5EF4-FFF2-40B4-BE49-F238E27FC236}">
                <a16:creationId xmlns:a16="http://schemas.microsoft.com/office/drawing/2014/main" id="{77EFAD85-F1EF-9504-0E48-6887802B53CC}"/>
              </a:ext>
            </a:extLst>
          </p:cNvPr>
          <p:cNvSpPr/>
          <p:nvPr/>
        </p:nvSpPr>
        <p:spPr>
          <a:xfrm>
            <a:off x="8413963" y="840764"/>
            <a:ext cx="348735" cy="394962"/>
          </a:xfrm>
          <a:custGeom>
            <a:avLst/>
            <a:gdLst/>
            <a:ahLst/>
            <a:cxnLst/>
            <a:rect l="l" t="t" r="r" b="b"/>
            <a:pathLst>
              <a:path w="10681" h="12193" extrusionOk="0">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 name="Google Shape;277;p22">
            <a:extLst>
              <a:ext uri="{FF2B5EF4-FFF2-40B4-BE49-F238E27FC236}">
                <a16:creationId xmlns:a16="http://schemas.microsoft.com/office/drawing/2014/main" id="{EB40A15D-DF92-37E3-4038-D2274C7A2018}"/>
              </a:ext>
            </a:extLst>
          </p:cNvPr>
          <p:cNvSpPr txBox="1">
            <a:spLocks noGrp="1"/>
          </p:cNvSpPr>
          <p:nvPr>
            <p:ph type="title"/>
          </p:nvPr>
        </p:nvSpPr>
        <p:spPr>
          <a:xfrm>
            <a:off x="457200" y="411450"/>
            <a:ext cx="8229600" cy="481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200">
                <a:solidFill>
                  <a:schemeClr val="accent4"/>
                </a:solidFill>
                <a:latin typeface="Times New Roman" panose="02020603050405020304" pitchFamily="18" charset="0"/>
                <a:ea typeface="Fira Sans Extra Condensed Medium"/>
                <a:cs typeface="Times New Roman" panose="02020603050405020304" pitchFamily="18" charset="0"/>
                <a:sym typeface="Fira Sans Extra Condensed Medium"/>
              </a:rPr>
              <a:t>Preliminary Analysis</a:t>
            </a:r>
          </a:p>
        </p:txBody>
      </p:sp>
      <p:pic>
        <p:nvPicPr>
          <p:cNvPr id="6148" name="Picture 4">
            <a:extLst>
              <a:ext uri="{FF2B5EF4-FFF2-40B4-BE49-F238E27FC236}">
                <a16:creationId xmlns:a16="http://schemas.microsoft.com/office/drawing/2014/main" id="{7269ED27-B55F-E80B-6871-33852A5EC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334" y="2411052"/>
            <a:ext cx="2785925" cy="26020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BF98447-87BA-EB85-0954-39CBE3CF3BE3}"/>
              </a:ext>
            </a:extLst>
          </p:cNvPr>
          <p:cNvSpPr txBox="1"/>
          <p:nvPr/>
        </p:nvSpPr>
        <p:spPr>
          <a:xfrm>
            <a:off x="719668" y="1563720"/>
            <a:ext cx="8229600" cy="646331"/>
          </a:xfrm>
          <a:prstGeom prst="rect">
            <a:avLst/>
          </a:prstGeom>
          <a:noFill/>
        </p:spPr>
        <p:txBody>
          <a:bodyPr wrap="square" rtlCol="0">
            <a:spAutoFit/>
          </a:bodyPr>
          <a:lstStyle/>
          <a:p>
            <a:pPr algn="ctr"/>
            <a:r>
              <a:rPr lang="en-US" sz="1200" b="0" i="0">
                <a:solidFill>
                  <a:schemeClr val="tx1"/>
                </a:solidFill>
                <a:effectLst/>
                <a:latin typeface="Times New Roman" panose="02020603050405020304" pitchFamily="18" charset="0"/>
                <a:cs typeface="Times New Roman" panose="02020603050405020304" pitchFamily="18" charset="0"/>
              </a:rPr>
              <a:t>Generally, Spotify total views is higher than YouTube total views in this dataset</a:t>
            </a:r>
          </a:p>
          <a:p>
            <a:pPr algn="ctr"/>
            <a:endParaRPr lang="en-US" sz="1200">
              <a:solidFill>
                <a:schemeClr val="tx1"/>
              </a:solidFill>
              <a:latin typeface="Times New Roman" panose="02020603050405020304" pitchFamily="18" charset="0"/>
              <a:cs typeface="Times New Roman" panose="02020603050405020304" pitchFamily="18" charset="0"/>
            </a:endParaRPr>
          </a:p>
          <a:p>
            <a:pPr algn="ctr"/>
            <a:r>
              <a:rPr lang="en-US" sz="1200" b="0" i="0">
                <a:solidFill>
                  <a:schemeClr val="tx1"/>
                </a:solidFill>
                <a:effectLst/>
                <a:latin typeface="Times New Roman" panose="02020603050405020304" pitchFamily="18" charset="0"/>
                <a:cs typeface="Times New Roman" panose="02020603050405020304" pitchFamily="18" charset="0"/>
              </a:rPr>
              <a:t>Spotify views and YouTube views has a moderately positive correlation of 0.60.</a:t>
            </a:r>
            <a:endParaRPr lang="en-US" sz="1200">
              <a:solidFill>
                <a:schemeClr val="tx1"/>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D0B16D7B-A25D-E0C4-C3F1-D318AB2291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5193" y="2375265"/>
            <a:ext cx="3339254" cy="2602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988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4" name="Google Shape;296;p22">
            <a:extLst>
              <a:ext uri="{FF2B5EF4-FFF2-40B4-BE49-F238E27FC236}">
                <a16:creationId xmlns:a16="http://schemas.microsoft.com/office/drawing/2014/main" id="{09928B7C-E680-3207-5795-580C1E0DBDA5}"/>
              </a:ext>
            </a:extLst>
          </p:cNvPr>
          <p:cNvSpPr/>
          <p:nvPr/>
        </p:nvSpPr>
        <p:spPr>
          <a:xfrm>
            <a:off x="3829618" y="997376"/>
            <a:ext cx="5033064" cy="481501"/>
          </a:xfrm>
          <a:prstGeom prst="roundRect">
            <a:avLst>
              <a:gd name="adj" fmla="val 1145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 name="Google Shape;297;p22">
            <a:extLst>
              <a:ext uri="{FF2B5EF4-FFF2-40B4-BE49-F238E27FC236}">
                <a16:creationId xmlns:a16="http://schemas.microsoft.com/office/drawing/2014/main" id="{B75356A7-40FC-9C9A-4847-197DF55B2619}"/>
              </a:ext>
            </a:extLst>
          </p:cNvPr>
          <p:cNvSpPr/>
          <p:nvPr/>
        </p:nvSpPr>
        <p:spPr>
          <a:xfrm>
            <a:off x="8313981" y="754226"/>
            <a:ext cx="548700" cy="548700"/>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 name="Google Shape;302;p22">
            <a:extLst>
              <a:ext uri="{FF2B5EF4-FFF2-40B4-BE49-F238E27FC236}">
                <a16:creationId xmlns:a16="http://schemas.microsoft.com/office/drawing/2014/main" id="{9AF7D00A-92F2-4868-97F3-8A5F312A4E75}"/>
              </a:ext>
            </a:extLst>
          </p:cNvPr>
          <p:cNvSpPr txBox="1"/>
          <p:nvPr/>
        </p:nvSpPr>
        <p:spPr>
          <a:xfrm>
            <a:off x="3829617" y="1082219"/>
            <a:ext cx="4331252" cy="280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1800" b="1">
                <a:solidFill>
                  <a:schemeClr val="dk1"/>
                </a:solidFill>
                <a:latin typeface="Times New Roman" panose="02020603050405020304" pitchFamily="18" charset="0"/>
                <a:ea typeface="Fira Sans Extra Condensed"/>
                <a:cs typeface="Times New Roman" panose="02020603050405020304" pitchFamily="18" charset="0"/>
                <a:sym typeface="Fira Sans Extra Condensed"/>
              </a:rPr>
              <a:t>Songs &amp; Albums on Spotify &amp; YouTube</a:t>
            </a:r>
            <a:endParaRPr sz="1800" b="1">
              <a:solidFill>
                <a:schemeClr val="dk1"/>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7" name="Google Shape;791;p36">
            <a:extLst>
              <a:ext uri="{FF2B5EF4-FFF2-40B4-BE49-F238E27FC236}">
                <a16:creationId xmlns:a16="http://schemas.microsoft.com/office/drawing/2014/main" id="{77EFAD85-F1EF-9504-0E48-6887802B53CC}"/>
              </a:ext>
            </a:extLst>
          </p:cNvPr>
          <p:cNvSpPr/>
          <p:nvPr/>
        </p:nvSpPr>
        <p:spPr>
          <a:xfrm>
            <a:off x="8413963" y="840764"/>
            <a:ext cx="348735" cy="394962"/>
          </a:xfrm>
          <a:custGeom>
            <a:avLst/>
            <a:gdLst/>
            <a:ahLst/>
            <a:cxnLst/>
            <a:rect l="l" t="t" r="r" b="b"/>
            <a:pathLst>
              <a:path w="10681" h="12193" extrusionOk="0">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 name="Google Shape;277;p22">
            <a:extLst>
              <a:ext uri="{FF2B5EF4-FFF2-40B4-BE49-F238E27FC236}">
                <a16:creationId xmlns:a16="http://schemas.microsoft.com/office/drawing/2014/main" id="{EB40A15D-DF92-37E3-4038-D2274C7A2018}"/>
              </a:ext>
            </a:extLst>
          </p:cNvPr>
          <p:cNvSpPr txBox="1">
            <a:spLocks noGrp="1"/>
          </p:cNvSpPr>
          <p:nvPr>
            <p:ph type="title"/>
          </p:nvPr>
        </p:nvSpPr>
        <p:spPr>
          <a:xfrm>
            <a:off x="457200" y="411450"/>
            <a:ext cx="8229600" cy="481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200">
                <a:solidFill>
                  <a:schemeClr val="accent4"/>
                </a:solidFill>
                <a:latin typeface="Times New Roman" panose="02020603050405020304" pitchFamily="18" charset="0"/>
                <a:ea typeface="Fira Sans Extra Condensed Medium"/>
                <a:cs typeface="Times New Roman" panose="02020603050405020304" pitchFamily="18" charset="0"/>
                <a:sym typeface="Fira Sans Extra Condensed Medium"/>
              </a:rPr>
              <a:t>Preliminary Analysis</a:t>
            </a:r>
          </a:p>
        </p:txBody>
      </p:sp>
      <p:sp>
        <p:nvSpPr>
          <p:cNvPr id="3" name="TextBox 2">
            <a:extLst>
              <a:ext uri="{FF2B5EF4-FFF2-40B4-BE49-F238E27FC236}">
                <a16:creationId xmlns:a16="http://schemas.microsoft.com/office/drawing/2014/main" id="{62E9AF12-1B1B-A86B-3450-493410E0B510}"/>
              </a:ext>
            </a:extLst>
          </p:cNvPr>
          <p:cNvSpPr txBox="1"/>
          <p:nvPr/>
        </p:nvSpPr>
        <p:spPr>
          <a:xfrm>
            <a:off x="291721" y="386999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a:p>
        </p:txBody>
      </p:sp>
      <p:sp>
        <p:nvSpPr>
          <p:cNvPr id="8" name="Google Shape;654;p33">
            <a:extLst>
              <a:ext uri="{FF2B5EF4-FFF2-40B4-BE49-F238E27FC236}">
                <a16:creationId xmlns:a16="http://schemas.microsoft.com/office/drawing/2014/main" id="{03EC81DA-1638-9841-7955-DA5470D01082}"/>
              </a:ext>
            </a:extLst>
          </p:cNvPr>
          <p:cNvSpPr txBox="1"/>
          <p:nvPr/>
        </p:nvSpPr>
        <p:spPr>
          <a:xfrm>
            <a:off x="5873981" y="1759534"/>
            <a:ext cx="3022525" cy="687187"/>
          </a:xfrm>
          <a:prstGeom prst="rect">
            <a:avLst/>
          </a:pr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a:solidFill>
                  <a:schemeClr val="accent2"/>
                </a:solidFill>
                <a:latin typeface="Times New Roman"/>
                <a:ea typeface="Fira Sans Condensed ExtraBold"/>
                <a:cs typeface="Times New Roman"/>
                <a:sym typeface="Fira Sans Condensed ExtraBold"/>
              </a:rPr>
              <a:t>Spotify has more streams than views on YouTube for each album type</a:t>
            </a:r>
            <a:endParaRPr lang="en-US">
              <a:solidFill>
                <a:schemeClr val="accent2"/>
              </a:solidFill>
              <a:latin typeface="Times New Roman"/>
              <a:ea typeface="Fira Sans Condensed ExtraBold"/>
              <a:cs typeface="Times New Roman"/>
            </a:endParaRPr>
          </a:p>
        </p:txBody>
      </p:sp>
      <p:sp>
        <p:nvSpPr>
          <p:cNvPr id="10" name="Google Shape;654;p33">
            <a:extLst>
              <a:ext uri="{FF2B5EF4-FFF2-40B4-BE49-F238E27FC236}">
                <a16:creationId xmlns:a16="http://schemas.microsoft.com/office/drawing/2014/main" id="{9B7E7991-ABC7-2842-C81C-9258A2E6000B}"/>
              </a:ext>
            </a:extLst>
          </p:cNvPr>
          <p:cNvSpPr txBox="1"/>
          <p:nvPr/>
        </p:nvSpPr>
        <p:spPr>
          <a:xfrm>
            <a:off x="291721" y="1756393"/>
            <a:ext cx="2384946" cy="693470"/>
          </a:xfrm>
          <a:prstGeom prst="rect">
            <a:avLst/>
          </a:prstGeom>
          <a:solidFill>
            <a:schemeClr val="accent6">
              <a:lumMod val="75000"/>
            </a:schemeClr>
          </a:solid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a:solidFill>
                  <a:schemeClr val="bg1"/>
                </a:solidFill>
                <a:latin typeface="Times New Roman"/>
                <a:ea typeface="Fira Sans Condensed ExtraBold"/>
                <a:cs typeface="Times New Roman"/>
                <a:sym typeface="Fira Sans Condensed ExtraBold"/>
              </a:rPr>
              <a:t>Most videos on YouTube are official videos (79%)</a:t>
            </a:r>
          </a:p>
          <a:p>
            <a:pPr marL="0" lvl="0" indent="0" algn="l">
              <a:spcBef>
                <a:spcPts val="0"/>
              </a:spcBef>
              <a:spcAft>
                <a:spcPts val="0"/>
              </a:spcAft>
              <a:buNone/>
            </a:pPr>
            <a:r>
              <a:rPr lang="en-US">
                <a:solidFill>
                  <a:schemeClr val="bg1"/>
                </a:solidFill>
                <a:latin typeface="Times New Roman"/>
                <a:ea typeface="Fira Sans Condensed ExtraBold"/>
                <a:cs typeface="Times New Roman"/>
                <a:sym typeface="Fira Sans Condensed ExtraBold"/>
              </a:rPr>
              <a:t>21% is unofficial uploads</a:t>
            </a:r>
            <a:endParaRPr lang="en-US">
              <a:solidFill>
                <a:schemeClr val="bg1"/>
              </a:solidFill>
              <a:latin typeface="Times New Roman"/>
              <a:ea typeface="Fira Sans Condensed ExtraBold"/>
              <a:cs typeface="Times New Roman"/>
            </a:endParaRPr>
          </a:p>
        </p:txBody>
      </p:sp>
      <p:pic>
        <p:nvPicPr>
          <p:cNvPr id="11" name="Picture 10">
            <a:extLst>
              <a:ext uri="{FF2B5EF4-FFF2-40B4-BE49-F238E27FC236}">
                <a16:creationId xmlns:a16="http://schemas.microsoft.com/office/drawing/2014/main" id="{C469F1B5-E155-B069-828A-8E1702A75C60}"/>
              </a:ext>
            </a:extLst>
          </p:cNvPr>
          <p:cNvPicPr>
            <a:picLocks noChangeAspect="1"/>
          </p:cNvPicPr>
          <p:nvPr/>
        </p:nvPicPr>
        <p:blipFill>
          <a:blip r:embed="rId3"/>
          <a:stretch>
            <a:fillRect/>
          </a:stretch>
        </p:blipFill>
        <p:spPr>
          <a:xfrm>
            <a:off x="0" y="2602472"/>
            <a:ext cx="2999252" cy="2160300"/>
          </a:xfrm>
          <a:prstGeom prst="rect">
            <a:avLst/>
          </a:prstGeom>
        </p:spPr>
      </p:pic>
      <p:pic>
        <p:nvPicPr>
          <p:cNvPr id="1030" name="Picture 6">
            <a:extLst>
              <a:ext uri="{FF2B5EF4-FFF2-40B4-BE49-F238E27FC236}">
                <a16:creationId xmlns:a16="http://schemas.microsoft.com/office/drawing/2014/main" id="{C8699F9A-B796-D49E-7D88-A9D55CD648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982" y="2568608"/>
            <a:ext cx="3234114" cy="242952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F248219-8561-E78C-EC39-A948CCF82F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767" y="2573950"/>
            <a:ext cx="2465765" cy="2212428"/>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654;p33">
            <a:extLst>
              <a:ext uri="{FF2B5EF4-FFF2-40B4-BE49-F238E27FC236}">
                <a16:creationId xmlns:a16="http://schemas.microsoft.com/office/drawing/2014/main" id="{5B7723FC-5C3C-6D83-8914-77DB87D8BE27}"/>
              </a:ext>
            </a:extLst>
          </p:cNvPr>
          <p:cNvSpPr txBox="1"/>
          <p:nvPr/>
        </p:nvSpPr>
        <p:spPr>
          <a:xfrm>
            <a:off x="2986767" y="1759534"/>
            <a:ext cx="2628517" cy="687187"/>
          </a:xfrm>
          <a:prstGeom prst="rect">
            <a:avLst/>
          </a:pr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b="1">
                <a:solidFill>
                  <a:schemeClr val="accent2"/>
                </a:solidFill>
                <a:latin typeface="Times New Roman"/>
                <a:ea typeface="Fira Sans Condensed ExtraBold"/>
                <a:cs typeface="Times New Roman"/>
                <a:sym typeface="Fira Sans Condensed ExtraBold"/>
              </a:rPr>
              <a:t>74% </a:t>
            </a:r>
            <a:r>
              <a:rPr lang="en-US">
                <a:solidFill>
                  <a:schemeClr val="accent2"/>
                </a:solidFill>
                <a:latin typeface="Times New Roman"/>
                <a:ea typeface="Fira Sans Condensed ExtraBold"/>
                <a:cs typeface="Times New Roman"/>
                <a:sym typeface="Fira Sans Condensed ExtraBold"/>
              </a:rPr>
              <a:t>songs belong to albums</a:t>
            </a:r>
          </a:p>
          <a:p>
            <a:pPr marL="0" lvl="0" indent="0" algn="l">
              <a:spcBef>
                <a:spcPts val="0"/>
              </a:spcBef>
              <a:spcAft>
                <a:spcPts val="0"/>
              </a:spcAft>
              <a:buNone/>
            </a:pPr>
            <a:r>
              <a:rPr lang="en-US" b="1">
                <a:solidFill>
                  <a:schemeClr val="accent2"/>
                </a:solidFill>
                <a:latin typeface="Times New Roman"/>
                <a:ea typeface="Fira Sans Condensed ExtraBold"/>
                <a:cs typeface="Times New Roman"/>
                <a:sym typeface="Fira Sans Condensed ExtraBold"/>
              </a:rPr>
              <a:t>22% </a:t>
            </a:r>
            <a:r>
              <a:rPr lang="en-US">
                <a:solidFill>
                  <a:schemeClr val="accent2"/>
                </a:solidFill>
                <a:latin typeface="Times New Roman"/>
                <a:ea typeface="Fira Sans Condensed ExtraBold"/>
                <a:cs typeface="Times New Roman"/>
                <a:sym typeface="Fira Sans Condensed ExtraBold"/>
              </a:rPr>
              <a:t>songs are singles</a:t>
            </a:r>
          </a:p>
          <a:p>
            <a:pPr marL="0" lvl="0" indent="0" algn="l">
              <a:spcBef>
                <a:spcPts val="0"/>
              </a:spcBef>
              <a:spcAft>
                <a:spcPts val="0"/>
              </a:spcAft>
              <a:buNone/>
            </a:pPr>
            <a:r>
              <a:rPr lang="en-US" b="1">
                <a:solidFill>
                  <a:schemeClr val="accent2"/>
                </a:solidFill>
                <a:latin typeface="Times New Roman"/>
                <a:ea typeface="Fira Sans Condensed ExtraBold"/>
                <a:cs typeface="Times New Roman"/>
                <a:sym typeface="Fira Sans Condensed ExtraBold"/>
              </a:rPr>
              <a:t>4% </a:t>
            </a:r>
            <a:r>
              <a:rPr lang="en-US">
                <a:solidFill>
                  <a:schemeClr val="accent2"/>
                </a:solidFill>
                <a:latin typeface="Times New Roman"/>
                <a:ea typeface="Fira Sans Condensed ExtraBold"/>
                <a:cs typeface="Times New Roman"/>
                <a:sym typeface="Fira Sans Condensed ExtraBold"/>
              </a:rPr>
              <a:t>are compilation</a:t>
            </a:r>
          </a:p>
        </p:txBody>
      </p:sp>
    </p:spTree>
    <p:extLst>
      <p:ext uri="{BB962C8B-B14F-4D97-AF65-F5344CB8AC3E}">
        <p14:creationId xmlns:p14="http://schemas.microsoft.com/office/powerpoint/2010/main" val="2455397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7" name="Google Shape;277;p22"/>
          <p:cNvSpPr txBox="1">
            <a:spLocks noGrp="1"/>
          </p:cNvSpPr>
          <p:nvPr>
            <p:ph type="title"/>
          </p:nvPr>
        </p:nvSpPr>
        <p:spPr>
          <a:xfrm>
            <a:off x="457200" y="411450"/>
            <a:ext cx="8229600" cy="481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200">
                <a:solidFill>
                  <a:schemeClr val="accent4"/>
                </a:solidFill>
                <a:latin typeface="Times New Roman" panose="02020603050405020304" pitchFamily="18" charset="0"/>
                <a:ea typeface="Fira Sans Extra Condensed Medium"/>
                <a:cs typeface="Times New Roman" panose="02020603050405020304" pitchFamily="18" charset="0"/>
                <a:sym typeface="Fira Sans Extra Condensed Medium"/>
              </a:rPr>
              <a:t>Preliminary Analysis</a:t>
            </a:r>
          </a:p>
        </p:txBody>
      </p:sp>
      <p:sp>
        <p:nvSpPr>
          <p:cNvPr id="3" name="Google Shape;296;p22">
            <a:extLst>
              <a:ext uri="{FF2B5EF4-FFF2-40B4-BE49-F238E27FC236}">
                <a16:creationId xmlns:a16="http://schemas.microsoft.com/office/drawing/2014/main" id="{05323F10-E1B8-5B42-D34A-745AA6F33118}"/>
              </a:ext>
            </a:extLst>
          </p:cNvPr>
          <p:cNvSpPr/>
          <p:nvPr/>
        </p:nvSpPr>
        <p:spPr>
          <a:xfrm>
            <a:off x="4046900" y="997376"/>
            <a:ext cx="4815782" cy="481501"/>
          </a:xfrm>
          <a:prstGeom prst="roundRect">
            <a:avLst>
              <a:gd name="adj" fmla="val 1145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 name="Google Shape;297;p22">
            <a:extLst>
              <a:ext uri="{FF2B5EF4-FFF2-40B4-BE49-F238E27FC236}">
                <a16:creationId xmlns:a16="http://schemas.microsoft.com/office/drawing/2014/main" id="{60D88AD3-3DB7-25B3-5D32-78A368F2EBBC}"/>
              </a:ext>
            </a:extLst>
          </p:cNvPr>
          <p:cNvSpPr/>
          <p:nvPr/>
        </p:nvSpPr>
        <p:spPr>
          <a:xfrm>
            <a:off x="8313981" y="754226"/>
            <a:ext cx="548700" cy="548700"/>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 name="Google Shape;302;p22">
            <a:extLst>
              <a:ext uri="{FF2B5EF4-FFF2-40B4-BE49-F238E27FC236}">
                <a16:creationId xmlns:a16="http://schemas.microsoft.com/office/drawing/2014/main" id="{2A1E35A8-80AB-E63C-6A93-B7BAA4A47123}"/>
              </a:ext>
            </a:extLst>
          </p:cNvPr>
          <p:cNvSpPr txBox="1"/>
          <p:nvPr/>
        </p:nvSpPr>
        <p:spPr>
          <a:xfrm>
            <a:off x="4428543" y="1082219"/>
            <a:ext cx="3732325" cy="280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dk1"/>
                </a:solidFill>
                <a:latin typeface="Times New Roman" panose="02020603050405020304" pitchFamily="18" charset="0"/>
                <a:ea typeface="Fira Sans Extra Condensed"/>
                <a:cs typeface="Times New Roman" panose="02020603050405020304" pitchFamily="18" charset="0"/>
                <a:sym typeface="Fira Sans Extra Condensed"/>
              </a:rPr>
              <a:t>Top Likes-Views ratio videos</a:t>
            </a:r>
          </a:p>
        </p:txBody>
      </p:sp>
      <p:sp>
        <p:nvSpPr>
          <p:cNvPr id="12" name="Google Shape;791;p36">
            <a:extLst>
              <a:ext uri="{FF2B5EF4-FFF2-40B4-BE49-F238E27FC236}">
                <a16:creationId xmlns:a16="http://schemas.microsoft.com/office/drawing/2014/main" id="{A915AAD9-0EFF-8CEF-28F9-C6C6ACA6E289}"/>
              </a:ext>
            </a:extLst>
          </p:cNvPr>
          <p:cNvSpPr/>
          <p:nvPr/>
        </p:nvSpPr>
        <p:spPr>
          <a:xfrm>
            <a:off x="8413963" y="840764"/>
            <a:ext cx="348735" cy="394962"/>
          </a:xfrm>
          <a:custGeom>
            <a:avLst/>
            <a:gdLst/>
            <a:ahLst/>
            <a:cxnLst/>
            <a:rect l="l" t="t" r="r" b="b"/>
            <a:pathLst>
              <a:path w="10681" h="12193" extrusionOk="0">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5731719-1B60-5D51-F9E9-94DDE3179947}"/>
              </a:ext>
            </a:extLst>
          </p:cNvPr>
          <p:cNvSpPr txBox="1"/>
          <p:nvPr/>
        </p:nvSpPr>
        <p:spPr>
          <a:xfrm>
            <a:off x="277055" y="1143339"/>
            <a:ext cx="3276601" cy="3231654"/>
          </a:xfrm>
          <a:prstGeom prst="rect">
            <a:avLst/>
          </a:prstGeom>
          <a:noFill/>
        </p:spPr>
        <p:txBody>
          <a:bodyPr wrap="square" lIns="91440" tIns="45720" rIns="91440" bIns="45720" anchor="t">
            <a:spAutoFit/>
          </a:bodyPr>
          <a:lstStyle/>
          <a:p>
            <a:pPr algn="just"/>
            <a:r>
              <a:rPr lang="en-US" sz="1200" dirty="0">
                <a:latin typeface="Times New Roman" panose="02020603050405020304" pitchFamily="18" charset="0"/>
                <a:cs typeface="Times New Roman" panose="02020603050405020304" pitchFamily="18" charset="0"/>
              </a:rPr>
              <a:t>Gauge of how much an audience is watching and appreciating a video.</a:t>
            </a:r>
          </a:p>
          <a:p>
            <a:pPr algn="just"/>
            <a:endParaRPr lang="en-US" sz="1200" dirty="0">
              <a:latin typeface="Times New Roman" panose="02020603050405020304" pitchFamily="18" charset="0"/>
              <a:cs typeface="Times New Roman" panose="02020603050405020304" pitchFamily="18" charset="0"/>
            </a:endParaRPr>
          </a:p>
          <a:p>
            <a:pPr algn="just"/>
            <a:r>
              <a:rPr lang="en-US" sz="1200" dirty="0">
                <a:latin typeface="Times New Roman" panose="02020603050405020304" pitchFamily="18" charset="0"/>
                <a:cs typeface="Times New Roman" panose="02020603050405020304" pitchFamily="18" charset="0"/>
              </a:rPr>
              <a:t>A glimpse of trendy music consumption can be seen:</a:t>
            </a:r>
          </a:p>
          <a:p>
            <a:pPr marL="171450" indent="-171450" algn="just">
              <a:buChar char="•"/>
            </a:pPr>
            <a:r>
              <a:rPr lang="en-US" sz="1200" dirty="0">
                <a:latin typeface="Times New Roman"/>
                <a:cs typeface="Times New Roman"/>
              </a:rPr>
              <a:t>This period favor B.T.S boyband as 8 of the top videos had their members appearance (RM, J-Hope or all group)</a:t>
            </a:r>
          </a:p>
          <a:p>
            <a:pPr marL="171450" indent="-171450" algn="just">
              <a:buChar char="•"/>
            </a:pPr>
            <a:r>
              <a:rPr lang="en-US" sz="1200" dirty="0">
                <a:latin typeface="Times New Roman"/>
                <a:cs typeface="Times New Roman"/>
              </a:rPr>
              <a:t>The top 4 Likes/Views videos were all from J-hope, a B.T.S member, ranging from 24.92% to 20.05%, followed is Coldplay X BTS.</a:t>
            </a:r>
          </a:p>
          <a:p>
            <a:pPr marL="171450" indent="-171450" algn="just">
              <a:buFontTx/>
              <a:buChar char="-"/>
            </a:pPr>
            <a:endParaRPr lang="en-US" sz="1200" dirty="0">
              <a:latin typeface="Times New Roman" panose="02020603050405020304" pitchFamily="18" charset="0"/>
              <a:cs typeface="Times New Roman" panose="02020603050405020304" pitchFamily="18" charset="0"/>
            </a:endParaRPr>
          </a:p>
          <a:p>
            <a:pPr algn="just"/>
            <a:endParaRPr lang="en-US" sz="1200" dirty="0">
              <a:latin typeface="Times New Roman" panose="02020603050405020304" pitchFamily="18" charset="0"/>
              <a:cs typeface="Times New Roman" panose="02020603050405020304" pitchFamily="18" charset="0"/>
            </a:endParaRPr>
          </a:p>
          <a:p>
            <a:pPr algn="just"/>
            <a:r>
              <a:rPr lang="en-US" sz="1200" b="0" i="0" u="none" strike="noStrike" dirty="0">
                <a:solidFill>
                  <a:srgbClr val="000000"/>
                </a:solidFill>
                <a:effectLst/>
                <a:latin typeface="Times New Roman" panose="02020603050405020304" pitchFamily="18" charset="0"/>
              </a:rPr>
              <a:t>'Likes' and 'Views' have a significant positive linear association</a:t>
            </a:r>
            <a:r>
              <a:rPr lang="en-US" sz="12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200" b="0" i="0" u="none" strike="noStrike" dirty="0">
                <a:solidFill>
                  <a:srgbClr val="000000"/>
                </a:solidFill>
                <a:effectLst/>
                <a:latin typeface="Times New Roman" panose="02020603050405020304" pitchFamily="18" charset="0"/>
              </a:rPr>
              <a:t>coefficient of 0.886). This indicates that a rise in views is related to an increase in likes, and vice versa.</a:t>
            </a:r>
            <a:endParaRPr lang="en-US" sz="1200" dirty="0">
              <a:latin typeface="Times New Roman" panose="02020603050405020304" pitchFamily="18" charset="0"/>
              <a:cs typeface="Times New Roman" panose="02020603050405020304" pitchFamily="18" charset="0"/>
            </a:endParaRPr>
          </a:p>
        </p:txBody>
      </p:sp>
      <p:pic>
        <p:nvPicPr>
          <p:cNvPr id="3078" name="Picture 6">
            <a:extLst>
              <a:ext uri="{FF2B5EF4-FFF2-40B4-BE49-F238E27FC236}">
                <a16:creationId xmlns:a16="http://schemas.microsoft.com/office/drawing/2014/main" id="{57106673-EDEE-3BB5-980C-DA603853F6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2481"/>
          <a:stretch/>
        </p:blipFill>
        <p:spPr bwMode="auto">
          <a:xfrm>
            <a:off x="4046898" y="4095346"/>
            <a:ext cx="4815782" cy="41478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BF80568-D9F3-D840-F4BB-0E08A3EDF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6898" y="1544242"/>
            <a:ext cx="4815782" cy="2279521"/>
          </a:xfrm>
          <a:prstGeom prst="rect">
            <a:avLst/>
          </a:prstGeom>
          <a:ln>
            <a:solidFill>
              <a:schemeClr val="accent1"/>
            </a:solidFill>
          </a:ln>
        </p:spPr>
      </p:pic>
    </p:spTree>
    <p:extLst>
      <p:ext uri="{BB962C8B-B14F-4D97-AF65-F5344CB8AC3E}">
        <p14:creationId xmlns:p14="http://schemas.microsoft.com/office/powerpoint/2010/main" val="2082020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36" name="Google Shape;236;p20"/>
          <p:cNvSpPr/>
          <p:nvPr/>
        </p:nvSpPr>
        <p:spPr>
          <a:xfrm>
            <a:off x="457200" y="1161040"/>
            <a:ext cx="2688307" cy="380924"/>
          </a:xfrm>
          <a:custGeom>
            <a:avLst/>
            <a:gdLst/>
            <a:ahLst/>
            <a:cxnLst/>
            <a:rect l="l" t="t" r="r" b="b"/>
            <a:pathLst>
              <a:path w="9155" h="2086" extrusionOk="0">
                <a:moveTo>
                  <a:pt x="0" y="1"/>
                </a:moveTo>
                <a:lnTo>
                  <a:pt x="0" y="2085"/>
                </a:lnTo>
                <a:lnTo>
                  <a:pt x="9155" y="2085"/>
                </a:lnTo>
                <a:lnTo>
                  <a:pt x="915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8" name="Google Shape;238;p20"/>
          <p:cNvSpPr txBox="1"/>
          <p:nvPr/>
        </p:nvSpPr>
        <p:spPr>
          <a:xfrm>
            <a:off x="846667" y="1224602"/>
            <a:ext cx="1929190" cy="25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Times New Roman"/>
                <a:ea typeface="Fira Sans Extra Condensed Medium"/>
                <a:cs typeface="Times New Roman"/>
                <a:sym typeface="Fira Sans Extra Condensed Medium"/>
              </a:rPr>
              <a:t>Linear Relationship</a:t>
            </a:r>
            <a:endParaRPr lang="en-US">
              <a:solidFill>
                <a:srgbClr val="FFFFFF"/>
              </a:solidFill>
              <a:latin typeface="Times New Roman"/>
              <a:ea typeface="Fira Sans Extra Condensed Medium"/>
              <a:cs typeface="Times New Roman"/>
            </a:endParaRPr>
          </a:p>
        </p:txBody>
      </p:sp>
      <p:pic>
        <p:nvPicPr>
          <p:cNvPr id="2055" name="Picture 7">
            <a:extLst>
              <a:ext uri="{FF2B5EF4-FFF2-40B4-BE49-F238E27FC236}">
                <a16:creationId xmlns:a16="http://schemas.microsoft.com/office/drawing/2014/main" id="{D96AAE0D-E532-FC26-6002-D834FE332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112" y="1176891"/>
            <a:ext cx="2161286" cy="179801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F200957-F7FA-5FDC-5077-29C595A86D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9292" y="1161040"/>
            <a:ext cx="2161287" cy="1743093"/>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70562230-89B0-78F5-F9F5-4ECA0BA483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7823" y="3067601"/>
            <a:ext cx="2130574" cy="179801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00D75F3-2276-11F2-D035-2291D3269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1743" y="3067601"/>
            <a:ext cx="2130574" cy="174548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77;p22">
            <a:extLst>
              <a:ext uri="{FF2B5EF4-FFF2-40B4-BE49-F238E27FC236}">
                <a16:creationId xmlns:a16="http://schemas.microsoft.com/office/drawing/2014/main" id="{F52528EF-219D-FCCA-A548-1E1DC42B8204}"/>
              </a:ext>
            </a:extLst>
          </p:cNvPr>
          <p:cNvSpPr txBox="1">
            <a:spLocks noGrp="1"/>
          </p:cNvSpPr>
          <p:nvPr>
            <p:ph type="title"/>
          </p:nvPr>
        </p:nvSpPr>
        <p:spPr>
          <a:xfrm>
            <a:off x="457200" y="411450"/>
            <a:ext cx="8229600" cy="481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200">
                <a:solidFill>
                  <a:schemeClr val="accent4"/>
                </a:solidFill>
                <a:latin typeface="Times New Roman" panose="02020603050405020304" pitchFamily="18" charset="0"/>
                <a:ea typeface="Fira Sans Extra Condensed Medium"/>
                <a:cs typeface="Times New Roman" panose="02020603050405020304" pitchFamily="18" charset="0"/>
                <a:sym typeface="Fira Sans Extra Condensed Medium"/>
              </a:rPr>
              <a:t>Preliminary Analysis</a:t>
            </a:r>
          </a:p>
        </p:txBody>
      </p:sp>
      <p:sp>
        <p:nvSpPr>
          <p:cNvPr id="7" name="TextBox 6">
            <a:extLst>
              <a:ext uri="{FF2B5EF4-FFF2-40B4-BE49-F238E27FC236}">
                <a16:creationId xmlns:a16="http://schemas.microsoft.com/office/drawing/2014/main" id="{B651092D-A0C1-4E22-554E-C95F561A93F6}"/>
              </a:ext>
            </a:extLst>
          </p:cNvPr>
          <p:cNvSpPr txBox="1"/>
          <p:nvPr/>
        </p:nvSpPr>
        <p:spPr>
          <a:xfrm>
            <a:off x="281320" y="1710267"/>
            <a:ext cx="3816547" cy="2677656"/>
          </a:xfrm>
          <a:prstGeom prst="rect">
            <a:avLst/>
          </a:prstGeom>
          <a:noFill/>
        </p:spPr>
        <p:txBody>
          <a:bodyPr wrap="square">
            <a:spAutoFit/>
          </a:bodyPr>
          <a:lstStyle/>
          <a:p>
            <a:pPr marL="171450" indent="-171450" algn="jus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Danceability and Spotify streams have a 0.06 correlation coefficient, which suggests a marginally favorable association</a:t>
            </a:r>
          </a:p>
          <a:p>
            <a:pPr marL="171450" indent="-171450" algn="just">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A very slight positive link between energy and Spotify streams—with a correlation coefficient of 0.04—can be seen.</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Spotify streams and loudness have a weakly positive correlation (0.11),</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The correlation coefficient between YouTube views and loudness, which is 0.12, also shows a weakly positive association between the two variables.</a:t>
            </a:r>
            <a:endParaRPr 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1249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0"/>
          <p:cNvSpPr txBox="1">
            <a:spLocks noGrp="1"/>
          </p:cNvSpPr>
          <p:nvPr>
            <p:ph type="title"/>
          </p:nvPr>
        </p:nvSpPr>
        <p:spPr>
          <a:xfrm>
            <a:off x="457200" y="411450"/>
            <a:ext cx="8229600" cy="481500"/>
          </a:xfrm>
          <a:prstGeom prst="rect">
            <a:avLst/>
          </a:prstGeom>
        </p:spPr>
        <p:txBody>
          <a:bodyPr spcFirstLastPara="1" wrap="square" lIns="91425" tIns="91425" rIns="91425" bIns="91425" anchor="ctr" anchorCtr="0">
            <a:noAutofit/>
          </a:bodyPr>
          <a:lstStyle/>
          <a:p>
            <a:r>
              <a:rPr lang="en-US" sz="3200">
                <a:solidFill>
                  <a:schemeClr val="accent1"/>
                </a:solidFill>
                <a:latin typeface="Times New Roman"/>
                <a:ea typeface="Fira Sans Extra Condensed Medium"/>
                <a:cs typeface="Times New Roman"/>
                <a:sym typeface="Fira Sans Extra Condensed Medium"/>
              </a:rPr>
              <a:t>Inferential Analysis &amp; Prediction Modelling</a:t>
            </a:r>
            <a:endParaRPr lang="en-US">
              <a:solidFill>
                <a:schemeClr val="accent1"/>
              </a:solidFill>
              <a:latin typeface="Times New Roman"/>
              <a:cs typeface="Times New Roman"/>
            </a:endParaRPr>
          </a:p>
        </p:txBody>
      </p:sp>
      <p:sp>
        <p:nvSpPr>
          <p:cNvPr id="222" name="Google Shape;222;p20"/>
          <p:cNvSpPr/>
          <p:nvPr/>
        </p:nvSpPr>
        <p:spPr>
          <a:xfrm rot="18900000">
            <a:off x="2206741" y="1315688"/>
            <a:ext cx="409839" cy="40983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3" name="Google Shape;223;p20"/>
          <p:cNvSpPr/>
          <p:nvPr/>
        </p:nvSpPr>
        <p:spPr>
          <a:xfrm>
            <a:off x="1724350" y="2003321"/>
            <a:ext cx="1374623" cy="380924"/>
          </a:xfrm>
          <a:custGeom>
            <a:avLst/>
            <a:gdLst/>
            <a:ahLst/>
            <a:cxnLst/>
            <a:rect l="l" t="t" r="r" b="b"/>
            <a:pathLst>
              <a:path w="9155" h="2086" extrusionOk="0">
                <a:moveTo>
                  <a:pt x="0" y="1"/>
                </a:moveTo>
                <a:lnTo>
                  <a:pt x="0" y="2085"/>
                </a:lnTo>
                <a:lnTo>
                  <a:pt x="9155" y="2085"/>
                </a:lnTo>
                <a:lnTo>
                  <a:pt x="915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4" name="Google Shape;224;p20"/>
          <p:cNvSpPr/>
          <p:nvPr/>
        </p:nvSpPr>
        <p:spPr>
          <a:xfrm>
            <a:off x="1724338" y="2384093"/>
            <a:ext cx="1374646" cy="2237014"/>
          </a:xfrm>
          <a:custGeom>
            <a:avLst/>
            <a:gdLst/>
            <a:ahLst/>
            <a:cxnLst/>
            <a:rect l="l" t="t" r="r" b="b"/>
            <a:pathLst>
              <a:path w="9155" h="10943" extrusionOk="0">
                <a:moveTo>
                  <a:pt x="0" y="0"/>
                </a:moveTo>
                <a:lnTo>
                  <a:pt x="0" y="9195"/>
                </a:lnTo>
                <a:lnTo>
                  <a:pt x="3617" y="9195"/>
                </a:lnTo>
                <a:lnTo>
                  <a:pt x="4639" y="10943"/>
                </a:lnTo>
                <a:lnTo>
                  <a:pt x="5620" y="9195"/>
                </a:lnTo>
                <a:lnTo>
                  <a:pt x="9155" y="9195"/>
                </a:lnTo>
                <a:lnTo>
                  <a:pt x="9155" y="0"/>
                </a:ln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 name="Google Shape;225;p20"/>
          <p:cNvSpPr txBox="1"/>
          <p:nvPr/>
        </p:nvSpPr>
        <p:spPr>
          <a:xfrm>
            <a:off x="1904963" y="2078321"/>
            <a:ext cx="1013400" cy="20688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FFFFFF"/>
                </a:solidFill>
                <a:latin typeface="Times New Roman"/>
                <a:ea typeface="Fira Sans Extra Condensed Medium"/>
                <a:cs typeface="Times New Roman"/>
                <a:sym typeface="Fira Sans Extra Condensed Medium"/>
              </a:rPr>
              <a:t>Logistic Regression</a:t>
            </a:r>
            <a:endParaRPr lang="en-US" sz="1200" b="1" dirty="0">
              <a:solidFill>
                <a:srgbClr val="FFFFFF"/>
              </a:solidFill>
              <a:latin typeface="Times New Roman"/>
              <a:ea typeface="Fira Sans Extra Condensed Medium"/>
              <a:cs typeface="Times New Roman"/>
            </a:endParaRPr>
          </a:p>
        </p:txBody>
      </p:sp>
      <p:sp>
        <p:nvSpPr>
          <p:cNvPr id="226" name="Google Shape;226;p20"/>
          <p:cNvSpPr txBox="1"/>
          <p:nvPr/>
        </p:nvSpPr>
        <p:spPr>
          <a:xfrm>
            <a:off x="1722704" y="2230564"/>
            <a:ext cx="1386472" cy="1719732"/>
          </a:xfrm>
          <a:prstGeom prst="rect">
            <a:avLst/>
          </a:prstGeom>
          <a:noFill/>
          <a:ln>
            <a:noFill/>
          </a:ln>
        </p:spPr>
        <p:txBody>
          <a:bodyPr spcFirstLastPara="1" wrap="square" lIns="91425" tIns="91425" rIns="91425" bIns="91425" anchor="ctr" anchorCtr="0">
            <a:noAutofit/>
          </a:bodyPr>
          <a:lstStyle/>
          <a:p>
            <a:pPr marL="0" marR="0" lvl="0" indent="0" algn="just" rtl="0">
              <a:spcBef>
                <a:spcPts val="0"/>
              </a:spcBef>
              <a:spcAft>
                <a:spcPts val="0"/>
              </a:spcAft>
              <a:buNone/>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Analyze the effect of licensing on views:</a:t>
            </a:r>
          </a:p>
          <a:p>
            <a:pPr marL="171450" indent="-171450" algn="just">
              <a:buFontTx/>
              <a:buChar char="-"/>
            </a:pPr>
            <a:r>
              <a:rPr lang="en-US" sz="1100" dirty="0">
                <a:solidFill>
                  <a:schemeClr val="dk1"/>
                </a:solidFill>
                <a:latin typeface="Times New Roman"/>
                <a:ea typeface="Roboto"/>
                <a:cs typeface="Times New Roman"/>
                <a:sym typeface="Roboto"/>
              </a:rPr>
              <a:t>Number of views: </a:t>
            </a:r>
            <a:r>
              <a:rPr lang="en-US" sz="1100" i="1" dirty="0">
                <a:solidFill>
                  <a:schemeClr val="dk1"/>
                </a:solidFill>
                <a:latin typeface="Times New Roman"/>
                <a:ea typeface="Roboto"/>
                <a:cs typeface="Times New Roman"/>
                <a:sym typeface="Roboto"/>
              </a:rPr>
              <a:t>predictor </a:t>
            </a:r>
            <a:endParaRPr lang="en-US" sz="1100" i="1" dirty="0">
              <a:solidFill>
                <a:schemeClr val="dk1"/>
              </a:solidFill>
              <a:latin typeface="Times New Roman" panose="02020603050405020304" pitchFamily="18" charset="0"/>
              <a:ea typeface="Roboto"/>
              <a:cs typeface="Times New Roman" panose="02020603050405020304" pitchFamily="18" charset="0"/>
            </a:endParaRPr>
          </a:p>
          <a:p>
            <a:pPr marL="171450" marR="0" lvl="0" indent="-171450" algn="just" rtl="0">
              <a:spcBef>
                <a:spcPts val="0"/>
              </a:spcBef>
              <a:spcAft>
                <a:spcPts val="0"/>
              </a:spcAft>
              <a:buFontTx/>
              <a:buChar char="-"/>
            </a:pPr>
            <a:r>
              <a:rPr lang="en-US" sz="1100" dirty="0">
                <a:solidFill>
                  <a:schemeClr val="dk1"/>
                </a:solidFill>
                <a:latin typeface="Times New Roman"/>
                <a:ea typeface="Roboto"/>
                <a:cs typeface="Times New Roman"/>
                <a:sym typeface="Roboto"/>
              </a:rPr>
              <a:t>Whether a song is licensed or not: </a:t>
            </a:r>
            <a:r>
              <a:rPr lang="en-US" sz="1100" i="1" dirty="0">
                <a:solidFill>
                  <a:schemeClr val="dk1"/>
                </a:solidFill>
                <a:latin typeface="Times New Roman"/>
                <a:ea typeface="Roboto"/>
                <a:cs typeface="Times New Roman"/>
                <a:sym typeface="Roboto"/>
              </a:rPr>
              <a:t>response </a:t>
            </a:r>
            <a:r>
              <a:rPr lang="en-US" sz="1100" dirty="0">
                <a:solidFill>
                  <a:schemeClr val="dk1"/>
                </a:solidFill>
                <a:latin typeface="Times New Roman"/>
                <a:ea typeface="Roboto"/>
                <a:cs typeface="Times New Roman"/>
                <a:sym typeface="Roboto"/>
              </a:rPr>
              <a:t>variable.</a:t>
            </a:r>
            <a:endParaRPr sz="1100" dirty="0">
              <a:solidFill>
                <a:schemeClr val="dk1"/>
              </a:solidFill>
              <a:latin typeface="Times New Roman"/>
              <a:ea typeface="Roboto"/>
              <a:cs typeface="Times New Roman"/>
              <a:sym typeface="Roboto"/>
            </a:endParaRPr>
          </a:p>
        </p:txBody>
      </p:sp>
      <p:sp>
        <p:nvSpPr>
          <p:cNvPr id="234" name="Google Shape;234;p20"/>
          <p:cNvSpPr txBox="1"/>
          <p:nvPr/>
        </p:nvSpPr>
        <p:spPr>
          <a:xfrm>
            <a:off x="2107161" y="1305808"/>
            <a:ext cx="6090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01</a:t>
            </a:r>
            <a:endParaRPr sz="160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235" name="Google Shape;235;p20"/>
          <p:cNvSpPr/>
          <p:nvPr/>
        </p:nvSpPr>
        <p:spPr>
          <a:xfrm rot="18900000">
            <a:off x="4414466" y="1315688"/>
            <a:ext cx="409839" cy="40983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 name="Google Shape;236;p20"/>
          <p:cNvSpPr/>
          <p:nvPr/>
        </p:nvSpPr>
        <p:spPr>
          <a:xfrm>
            <a:off x="3932075" y="2003321"/>
            <a:ext cx="1374623" cy="380924"/>
          </a:xfrm>
          <a:custGeom>
            <a:avLst/>
            <a:gdLst/>
            <a:ahLst/>
            <a:cxnLst/>
            <a:rect l="l" t="t" r="r" b="b"/>
            <a:pathLst>
              <a:path w="9155" h="2086" extrusionOk="0">
                <a:moveTo>
                  <a:pt x="0" y="1"/>
                </a:moveTo>
                <a:lnTo>
                  <a:pt x="0" y="2085"/>
                </a:lnTo>
                <a:lnTo>
                  <a:pt x="9155" y="2085"/>
                </a:lnTo>
                <a:lnTo>
                  <a:pt x="915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7" name="Google Shape;237;p20"/>
          <p:cNvSpPr/>
          <p:nvPr/>
        </p:nvSpPr>
        <p:spPr>
          <a:xfrm>
            <a:off x="3932063" y="2384093"/>
            <a:ext cx="1374646" cy="2237014"/>
          </a:xfrm>
          <a:custGeom>
            <a:avLst/>
            <a:gdLst/>
            <a:ahLst/>
            <a:cxnLst/>
            <a:rect l="l" t="t" r="r" b="b"/>
            <a:pathLst>
              <a:path w="9155" h="10943" extrusionOk="0">
                <a:moveTo>
                  <a:pt x="0" y="0"/>
                </a:moveTo>
                <a:lnTo>
                  <a:pt x="0" y="9195"/>
                </a:lnTo>
                <a:lnTo>
                  <a:pt x="3617" y="9195"/>
                </a:lnTo>
                <a:lnTo>
                  <a:pt x="4639" y="10943"/>
                </a:lnTo>
                <a:lnTo>
                  <a:pt x="5620" y="9195"/>
                </a:lnTo>
                <a:lnTo>
                  <a:pt x="9155" y="9195"/>
                </a:lnTo>
                <a:lnTo>
                  <a:pt x="9155" y="0"/>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8" name="Google Shape;238;p20"/>
          <p:cNvSpPr txBox="1"/>
          <p:nvPr/>
        </p:nvSpPr>
        <p:spPr>
          <a:xfrm>
            <a:off x="4079159" y="2089281"/>
            <a:ext cx="1013400" cy="19835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FFFFFF"/>
                </a:solidFill>
                <a:latin typeface="Times New Roman"/>
                <a:ea typeface="Fira Sans Extra Condensed Medium"/>
                <a:cs typeface="Times New Roman"/>
                <a:sym typeface="Fira Sans Extra Condensed Medium"/>
              </a:rPr>
              <a:t>Linear Regression</a:t>
            </a:r>
            <a:endParaRPr lang="en-US" sz="1200" b="1" dirty="0">
              <a:solidFill>
                <a:srgbClr val="FFFFFF"/>
              </a:solidFill>
              <a:latin typeface="Times New Roman"/>
              <a:ea typeface="Fira Sans Extra Condensed Medium"/>
              <a:cs typeface="Times New Roman"/>
            </a:endParaRPr>
          </a:p>
        </p:txBody>
      </p:sp>
      <p:sp>
        <p:nvSpPr>
          <p:cNvPr id="239" name="Google Shape;239;p20"/>
          <p:cNvSpPr txBox="1"/>
          <p:nvPr/>
        </p:nvSpPr>
        <p:spPr>
          <a:xfrm>
            <a:off x="3921885" y="2571750"/>
            <a:ext cx="1395000" cy="1477153"/>
          </a:xfrm>
          <a:prstGeom prst="rect">
            <a:avLst/>
          </a:prstGeom>
          <a:noFill/>
          <a:ln>
            <a:noFill/>
          </a:ln>
        </p:spPr>
        <p:txBody>
          <a:bodyPr spcFirstLastPara="1" wrap="square" lIns="91425" tIns="91425" rIns="91425" bIns="91425" anchor="ctr" anchorCtr="0">
            <a:noAutofit/>
          </a:bodyPr>
          <a:lstStyle/>
          <a:p>
            <a:pPr marL="0" marR="0" lvl="0" indent="0" algn="just" rtl="0">
              <a:spcBef>
                <a:spcPts val="0"/>
              </a:spcBef>
              <a:spcAft>
                <a:spcPts val="0"/>
              </a:spcAft>
              <a:buNone/>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Relationship between the song characteristics and their popularity</a:t>
            </a:r>
          </a:p>
          <a:p>
            <a:pPr algn="just"/>
            <a:endParaRPr lang="en-US" sz="1100" dirty="0">
              <a:solidFill>
                <a:schemeClr val="dk1"/>
              </a:solidFill>
              <a:latin typeface="Times New Roman" panose="02020603050405020304" pitchFamily="18" charset="0"/>
              <a:ea typeface="Roboto"/>
              <a:cs typeface="Times New Roman" panose="02020603050405020304" pitchFamily="18" charset="0"/>
              <a:sym typeface="Roboto"/>
            </a:endParaRPr>
          </a:p>
          <a:p>
            <a:pPr algn="just"/>
            <a:r>
              <a:rPr lang="en-US" sz="1100" dirty="0">
                <a:latin typeface="Times New Roman" panose="02020603050405020304" pitchFamily="18" charset="0"/>
                <a:cs typeface="Times New Roman" panose="02020603050405020304" pitchFamily="18" charset="0"/>
              </a:rPr>
              <a:t>P</a:t>
            </a:r>
            <a:r>
              <a:rPr lang="en-US" sz="1100" dirty="0">
                <a:effectLst/>
                <a:latin typeface="Times New Roman" panose="02020603050405020304" pitchFamily="18" charset="0"/>
                <a:cs typeface="Times New Roman" panose="02020603050405020304" pitchFamily="18" charset="0"/>
              </a:rPr>
              <a:t>rediction modelling the song’s popularity based on songs characteristic</a:t>
            </a:r>
          </a:p>
          <a:p>
            <a:pPr marL="0" marR="0" lvl="0" indent="0" algn="just" rtl="0">
              <a:spcBef>
                <a:spcPts val="0"/>
              </a:spcBef>
              <a:spcAft>
                <a:spcPts val="0"/>
              </a:spcAft>
              <a:buNone/>
            </a:pPr>
            <a:endParaRPr sz="1100"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240" name="Google Shape;240;p20"/>
          <p:cNvSpPr txBox="1"/>
          <p:nvPr/>
        </p:nvSpPr>
        <p:spPr>
          <a:xfrm>
            <a:off x="4314886" y="1305808"/>
            <a:ext cx="6090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02</a:t>
            </a:r>
            <a:endParaRPr sz="160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2" name="Google Shape;235;p20">
            <a:extLst>
              <a:ext uri="{FF2B5EF4-FFF2-40B4-BE49-F238E27FC236}">
                <a16:creationId xmlns:a16="http://schemas.microsoft.com/office/drawing/2014/main" id="{C928A10A-5F89-2564-D54B-33E5E6EF42F4}"/>
              </a:ext>
            </a:extLst>
          </p:cNvPr>
          <p:cNvSpPr/>
          <p:nvPr/>
        </p:nvSpPr>
        <p:spPr>
          <a:xfrm rot="18900000">
            <a:off x="6478690" y="1290098"/>
            <a:ext cx="409839" cy="409839"/>
          </a:xfrm>
          <a:prstGeom prst="rect">
            <a:avLst/>
          </a:prstGeom>
          <a:solidFill>
            <a:srgbClr val="ED7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 name="Google Shape;236;p20">
            <a:extLst>
              <a:ext uri="{FF2B5EF4-FFF2-40B4-BE49-F238E27FC236}">
                <a16:creationId xmlns:a16="http://schemas.microsoft.com/office/drawing/2014/main" id="{AFC6239D-85C9-6972-321A-AE49B05645F4}"/>
              </a:ext>
            </a:extLst>
          </p:cNvPr>
          <p:cNvSpPr/>
          <p:nvPr/>
        </p:nvSpPr>
        <p:spPr>
          <a:xfrm>
            <a:off x="5996299" y="1977731"/>
            <a:ext cx="1374623" cy="380924"/>
          </a:xfrm>
          <a:custGeom>
            <a:avLst/>
            <a:gdLst/>
            <a:ahLst/>
            <a:cxnLst/>
            <a:rect l="l" t="t" r="r" b="b"/>
            <a:pathLst>
              <a:path w="9155" h="2086" extrusionOk="0">
                <a:moveTo>
                  <a:pt x="0" y="1"/>
                </a:moveTo>
                <a:lnTo>
                  <a:pt x="0" y="2085"/>
                </a:lnTo>
                <a:lnTo>
                  <a:pt x="9155" y="2085"/>
                </a:lnTo>
                <a:lnTo>
                  <a:pt x="9155" y="1"/>
                </a:lnTo>
                <a:close/>
              </a:path>
            </a:pathLst>
          </a:custGeom>
          <a:solidFill>
            <a:srgbClr val="ED7D3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 name="Google Shape;237;p20">
            <a:extLst>
              <a:ext uri="{FF2B5EF4-FFF2-40B4-BE49-F238E27FC236}">
                <a16:creationId xmlns:a16="http://schemas.microsoft.com/office/drawing/2014/main" id="{6F12858B-5D70-1DDD-DA19-A9AC13100897}"/>
              </a:ext>
            </a:extLst>
          </p:cNvPr>
          <p:cNvSpPr/>
          <p:nvPr/>
        </p:nvSpPr>
        <p:spPr>
          <a:xfrm>
            <a:off x="5996287" y="2358503"/>
            <a:ext cx="1374646" cy="2237014"/>
          </a:xfrm>
          <a:custGeom>
            <a:avLst/>
            <a:gdLst/>
            <a:ahLst/>
            <a:cxnLst/>
            <a:rect l="l" t="t" r="r" b="b"/>
            <a:pathLst>
              <a:path w="9155" h="10943" extrusionOk="0">
                <a:moveTo>
                  <a:pt x="0" y="0"/>
                </a:moveTo>
                <a:lnTo>
                  <a:pt x="0" y="9195"/>
                </a:lnTo>
                <a:lnTo>
                  <a:pt x="3617" y="9195"/>
                </a:lnTo>
                <a:lnTo>
                  <a:pt x="4639" y="10943"/>
                </a:lnTo>
                <a:lnTo>
                  <a:pt x="5620" y="9195"/>
                </a:lnTo>
                <a:lnTo>
                  <a:pt x="9155" y="9195"/>
                </a:lnTo>
                <a:lnTo>
                  <a:pt x="9155" y="0"/>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 name="Google Shape;238;p20">
            <a:extLst>
              <a:ext uri="{FF2B5EF4-FFF2-40B4-BE49-F238E27FC236}">
                <a16:creationId xmlns:a16="http://schemas.microsoft.com/office/drawing/2014/main" id="{926679A3-C49E-2830-05B2-65BD7645200D}"/>
              </a:ext>
            </a:extLst>
          </p:cNvPr>
          <p:cNvSpPr txBox="1"/>
          <p:nvPr/>
        </p:nvSpPr>
        <p:spPr>
          <a:xfrm>
            <a:off x="6176912" y="2041293"/>
            <a:ext cx="1013400" cy="253800"/>
          </a:xfrm>
          <a:prstGeom prst="rect">
            <a:avLst/>
          </a:prstGeom>
          <a:noFill/>
          <a:ln>
            <a:noFill/>
          </a:ln>
        </p:spPr>
        <p:txBody>
          <a:bodyPr spcFirstLastPara="1" wrap="square" lIns="91425" tIns="91425" rIns="91425" bIns="91425" anchor="ctr" anchorCtr="0">
            <a:noAutofit/>
          </a:bodyPr>
          <a:lstStyle/>
          <a:p>
            <a:pPr algn="ctr"/>
            <a:r>
              <a:rPr lang="en" sz="1200" b="1" dirty="0">
                <a:solidFill>
                  <a:srgbClr val="FFFFFF"/>
                </a:solidFill>
                <a:latin typeface="Times New Roman"/>
                <a:ea typeface="Fira Sans Extra Condensed Medium"/>
                <a:cs typeface="Times New Roman"/>
              </a:rPr>
              <a:t>Paired t-test</a:t>
            </a:r>
            <a:endParaRPr lang="en" sz="1200" b="1" dirty="0">
              <a:solidFill>
                <a:srgbClr val="FFFFFF"/>
              </a:solidFill>
              <a:latin typeface="Times New Roman" panose="02020603050405020304" pitchFamily="18" charset="0"/>
              <a:ea typeface="Fira Sans Extra Condensed Medium"/>
              <a:cs typeface="Times New Roman" panose="02020603050405020304" pitchFamily="18" charset="0"/>
            </a:endParaRPr>
          </a:p>
        </p:txBody>
      </p:sp>
      <p:sp>
        <p:nvSpPr>
          <p:cNvPr id="6" name="Google Shape;239;p20">
            <a:extLst>
              <a:ext uri="{FF2B5EF4-FFF2-40B4-BE49-F238E27FC236}">
                <a16:creationId xmlns:a16="http://schemas.microsoft.com/office/drawing/2014/main" id="{C4700F7A-E27A-9017-E0D5-50838A3FC510}"/>
              </a:ext>
            </a:extLst>
          </p:cNvPr>
          <p:cNvSpPr txBox="1"/>
          <p:nvPr/>
        </p:nvSpPr>
        <p:spPr>
          <a:xfrm>
            <a:off x="5994652" y="2482191"/>
            <a:ext cx="1377944" cy="1468623"/>
          </a:xfrm>
          <a:prstGeom prst="rect">
            <a:avLst/>
          </a:prstGeom>
          <a:noFill/>
          <a:ln>
            <a:noFill/>
          </a:ln>
        </p:spPr>
        <p:txBody>
          <a:bodyPr spcFirstLastPara="1" wrap="square" lIns="91425" tIns="91425" rIns="91425" bIns="91425" anchor="ctr" anchorCtr="0">
            <a:noAutofit/>
          </a:bodyPr>
          <a:lstStyle/>
          <a:p>
            <a:pPr algn="just"/>
            <a:r>
              <a:rPr lang="en-US" sz="1100" dirty="0">
                <a:solidFill>
                  <a:schemeClr val="dk1"/>
                </a:solidFill>
                <a:latin typeface="Times New Roman"/>
                <a:ea typeface="Roboto"/>
                <a:cs typeface="Times New Roman"/>
              </a:rPr>
              <a:t>To infer if there is a significant difference between Spotify Streams and YouTube Views from this dataset sample</a:t>
            </a:r>
          </a:p>
          <a:p>
            <a:pPr algn="just"/>
            <a:endParaRPr lang="en-US" sz="1100" dirty="0">
              <a:solidFill>
                <a:schemeClr val="dk1"/>
              </a:solidFill>
            </a:endParaRPr>
          </a:p>
        </p:txBody>
      </p:sp>
      <p:sp>
        <p:nvSpPr>
          <p:cNvPr id="7" name="Google Shape;240;p20">
            <a:extLst>
              <a:ext uri="{FF2B5EF4-FFF2-40B4-BE49-F238E27FC236}">
                <a16:creationId xmlns:a16="http://schemas.microsoft.com/office/drawing/2014/main" id="{39FD3409-E041-0287-F3EB-FCD759C1B910}"/>
              </a:ext>
            </a:extLst>
          </p:cNvPr>
          <p:cNvSpPr txBox="1"/>
          <p:nvPr/>
        </p:nvSpPr>
        <p:spPr>
          <a:xfrm>
            <a:off x="6379110" y="1280218"/>
            <a:ext cx="6090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Times New Roman"/>
                <a:ea typeface="Fira Sans Extra Condensed Medium"/>
                <a:cs typeface="Times New Roman"/>
                <a:sym typeface="Fira Sans Extra Condensed Medium"/>
              </a:rPr>
              <a:t>03</a:t>
            </a:r>
            <a:endParaRPr sz="160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Tree>
    <p:extLst>
      <p:ext uri="{BB962C8B-B14F-4D97-AF65-F5344CB8AC3E}">
        <p14:creationId xmlns:p14="http://schemas.microsoft.com/office/powerpoint/2010/main" val="1860207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4" name="Google Shape;296;p22">
            <a:extLst>
              <a:ext uri="{FF2B5EF4-FFF2-40B4-BE49-F238E27FC236}">
                <a16:creationId xmlns:a16="http://schemas.microsoft.com/office/drawing/2014/main" id="{09928B7C-E680-3207-5795-580C1E0DBDA5}"/>
              </a:ext>
            </a:extLst>
          </p:cNvPr>
          <p:cNvSpPr/>
          <p:nvPr/>
        </p:nvSpPr>
        <p:spPr>
          <a:xfrm>
            <a:off x="3225801" y="997376"/>
            <a:ext cx="5636882" cy="481501"/>
          </a:xfrm>
          <a:prstGeom prst="roundRect">
            <a:avLst>
              <a:gd name="adj" fmla="val 1145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 name="Google Shape;297;p22">
            <a:extLst>
              <a:ext uri="{FF2B5EF4-FFF2-40B4-BE49-F238E27FC236}">
                <a16:creationId xmlns:a16="http://schemas.microsoft.com/office/drawing/2014/main" id="{B75356A7-40FC-9C9A-4847-197DF55B2619}"/>
              </a:ext>
            </a:extLst>
          </p:cNvPr>
          <p:cNvSpPr/>
          <p:nvPr/>
        </p:nvSpPr>
        <p:spPr>
          <a:xfrm>
            <a:off x="8313981" y="754226"/>
            <a:ext cx="548700" cy="548700"/>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 name="Google Shape;302;p22">
            <a:extLst>
              <a:ext uri="{FF2B5EF4-FFF2-40B4-BE49-F238E27FC236}">
                <a16:creationId xmlns:a16="http://schemas.microsoft.com/office/drawing/2014/main" id="{9AF7D00A-92F2-4868-97F3-8A5F312A4E75}"/>
              </a:ext>
            </a:extLst>
          </p:cNvPr>
          <p:cNvSpPr txBox="1"/>
          <p:nvPr/>
        </p:nvSpPr>
        <p:spPr>
          <a:xfrm>
            <a:off x="3225800" y="1082219"/>
            <a:ext cx="4935069" cy="280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1800" b="1">
                <a:solidFill>
                  <a:schemeClr val="dk1"/>
                </a:solidFill>
                <a:latin typeface="Times New Roman" panose="02020603050405020304" pitchFamily="18" charset="0"/>
                <a:ea typeface="Fira Sans Extra Condensed"/>
                <a:cs typeface="Times New Roman" panose="02020603050405020304" pitchFamily="18" charset="0"/>
                <a:sym typeface="Fira Sans Extra Condensed"/>
              </a:rPr>
              <a:t>Paired test: YouTube Views and Spotify Stream</a:t>
            </a:r>
            <a:endParaRPr sz="1800" b="1">
              <a:solidFill>
                <a:schemeClr val="dk1"/>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7" name="Google Shape;791;p36">
            <a:extLst>
              <a:ext uri="{FF2B5EF4-FFF2-40B4-BE49-F238E27FC236}">
                <a16:creationId xmlns:a16="http://schemas.microsoft.com/office/drawing/2014/main" id="{77EFAD85-F1EF-9504-0E48-6887802B53CC}"/>
              </a:ext>
            </a:extLst>
          </p:cNvPr>
          <p:cNvSpPr/>
          <p:nvPr/>
        </p:nvSpPr>
        <p:spPr>
          <a:xfrm>
            <a:off x="8413963" y="840764"/>
            <a:ext cx="348735" cy="394962"/>
          </a:xfrm>
          <a:custGeom>
            <a:avLst/>
            <a:gdLst/>
            <a:ahLst/>
            <a:cxnLst/>
            <a:rect l="l" t="t" r="r" b="b"/>
            <a:pathLst>
              <a:path w="10681" h="12193" extrusionOk="0">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 name="Google Shape;277;p22">
            <a:extLst>
              <a:ext uri="{FF2B5EF4-FFF2-40B4-BE49-F238E27FC236}">
                <a16:creationId xmlns:a16="http://schemas.microsoft.com/office/drawing/2014/main" id="{EB40A15D-DF92-37E3-4038-D2274C7A2018}"/>
              </a:ext>
            </a:extLst>
          </p:cNvPr>
          <p:cNvSpPr txBox="1">
            <a:spLocks noGrp="1"/>
          </p:cNvSpPr>
          <p:nvPr>
            <p:ph type="title"/>
          </p:nvPr>
        </p:nvSpPr>
        <p:spPr>
          <a:xfrm>
            <a:off x="457200" y="411450"/>
            <a:ext cx="8229600" cy="481500"/>
          </a:xfrm>
          <a:prstGeom prst="rect">
            <a:avLst/>
          </a:prstGeom>
        </p:spPr>
        <p:txBody>
          <a:bodyPr spcFirstLastPara="1" wrap="square" lIns="91425" tIns="91425" rIns="91425" bIns="91425" anchor="ctr" anchorCtr="0">
            <a:noAutofit/>
          </a:bodyPr>
          <a:lstStyle/>
          <a:p>
            <a:r>
              <a:rPr lang="en-US" sz="3200">
                <a:solidFill>
                  <a:schemeClr val="accent1"/>
                </a:solidFill>
                <a:latin typeface="Times New Roman" panose="02020603050405020304" pitchFamily="18" charset="0"/>
                <a:cs typeface="Times New Roman" panose="02020603050405020304" pitchFamily="18" charset="0"/>
                <a:sym typeface="Fira Sans Extra Condensed Medium"/>
              </a:rPr>
              <a:t>Inferential Analysis</a:t>
            </a:r>
          </a:p>
        </p:txBody>
      </p:sp>
      <p:sp>
        <p:nvSpPr>
          <p:cNvPr id="2" name="TextBox 1">
            <a:extLst>
              <a:ext uri="{FF2B5EF4-FFF2-40B4-BE49-F238E27FC236}">
                <a16:creationId xmlns:a16="http://schemas.microsoft.com/office/drawing/2014/main" id="{FA47A51D-78A9-87AF-DDFB-0D156B18499B}"/>
              </a:ext>
            </a:extLst>
          </p:cNvPr>
          <p:cNvSpPr txBox="1"/>
          <p:nvPr/>
        </p:nvSpPr>
        <p:spPr>
          <a:xfrm>
            <a:off x="457200" y="2303951"/>
            <a:ext cx="8151481" cy="1384995"/>
          </a:xfrm>
          <a:prstGeom prst="rect">
            <a:avLst/>
          </a:prstGeom>
          <a:noFill/>
        </p:spPr>
        <p:txBody>
          <a:bodyPr wrap="square" lIns="91440" tIns="45720" rIns="91440" bIns="45720" rtlCol="0" anchor="t">
            <a:spAutoFit/>
          </a:bodyPr>
          <a:lstStyle/>
          <a:p>
            <a:pPr algn="l"/>
            <a:r>
              <a:rPr lang="en-US" sz="1200" i="0" u="sng" dirty="0">
                <a:solidFill>
                  <a:schemeClr val="tx1"/>
                </a:solidFill>
                <a:effectLst/>
                <a:latin typeface="Times New Roman" panose="02020603050405020304" pitchFamily="18" charset="0"/>
                <a:cs typeface="Times New Roman" panose="02020603050405020304" pitchFamily="18" charset="0"/>
              </a:rPr>
              <a:t>The method: </a:t>
            </a:r>
            <a:r>
              <a:rPr lang="en-US" sz="1200" i="0" dirty="0">
                <a:solidFill>
                  <a:schemeClr val="tx1"/>
                </a:solidFill>
                <a:effectLst/>
                <a:latin typeface="Times New Roman" panose="02020603050405020304" pitchFamily="18" charset="0"/>
                <a:cs typeface="Times New Roman" panose="02020603050405020304" pitchFamily="18" charset="0"/>
              </a:rPr>
              <a:t>t-test of dependence samples (Given same artists and songs, different platform)</a:t>
            </a:r>
          </a:p>
          <a:p>
            <a:pPr algn="l"/>
            <a:endParaRPr lang="en-US" sz="1200" u="sng" dirty="0">
              <a:solidFill>
                <a:schemeClr val="tx1"/>
              </a:solidFill>
              <a:latin typeface="Times New Roman" panose="02020603050405020304" pitchFamily="18" charset="0"/>
              <a:cs typeface="Times New Roman" panose="02020603050405020304" pitchFamily="18" charset="0"/>
            </a:endParaRPr>
          </a:p>
          <a:p>
            <a:pPr algn="l"/>
            <a:r>
              <a:rPr lang="en-US" sz="1200" u="sng" dirty="0">
                <a:solidFill>
                  <a:schemeClr val="tx1"/>
                </a:solidFill>
                <a:latin typeface="Times New Roman" panose="02020603050405020304" pitchFamily="18" charset="0"/>
                <a:cs typeface="Times New Roman" panose="02020603050405020304" pitchFamily="18" charset="0"/>
              </a:rPr>
              <a:t>Conducting the test:</a:t>
            </a:r>
            <a:endParaRPr lang="en-US" sz="1200" i="0" u="sng" dirty="0">
              <a:solidFill>
                <a:schemeClr val="tx1"/>
              </a:solidFill>
              <a:effectLst/>
              <a:latin typeface="Times New Roman" panose="02020603050405020304" pitchFamily="18" charset="0"/>
              <a:cs typeface="Times New Roman" panose="02020603050405020304" pitchFamily="18" charset="0"/>
            </a:endParaRPr>
          </a:p>
          <a:p>
            <a:r>
              <a:rPr lang="en-US" sz="1200" b="1" dirty="0">
                <a:solidFill>
                  <a:schemeClr val="tx1"/>
                </a:solidFill>
                <a:latin typeface="Times New Roman" panose="02020603050405020304" pitchFamily="18" charset="0"/>
                <a:cs typeface="Times New Roman" panose="02020603050405020304" pitchFamily="18" charset="0"/>
              </a:rPr>
              <a:t>Hypothesis</a:t>
            </a:r>
            <a:r>
              <a:rPr lang="en-US" sz="1200" b="1" i="0" dirty="0">
                <a:solidFill>
                  <a:schemeClr val="tx1"/>
                </a:solidFill>
                <a:effectLst/>
                <a:latin typeface="Times New Roman" panose="02020603050405020304" pitchFamily="18" charset="0"/>
                <a:cs typeface="Times New Roman" panose="02020603050405020304" pitchFamily="18" charset="0"/>
              </a:rPr>
              <a:t> stating:</a:t>
            </a:r>
            <a:r>
              <a:rPr lang="en-US" sz="1200" b="0" i="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latin typeface="Times New Roman" panose="02020603050405020304" pitchFamily="18" charset="0"/>
              <a:cs typeface="Times New Roman" panose="02020603050405020304" pitchFamily="18" charset="0"/>
            </a:endParaRPr>
          </a:p>
          <a:p>
            <a:pPr marL="171450" indent="-171450">
              <a:buChar char="•"/>
            </a:pPr>
            <a:r>
              <a:rPr lang="en-US" sz="1200" b="0" i="0" dirty="0">
                <a:solidFill>
                  <a:schemeClr val="tx1"/>
                </a:solidFill>
                <a:effectLst/>
                <a:latin typeface="Times New Roman" panose="02020603050405020304" pitchFamily="18" charset="0"/>
                <a:cs typeface="Times New Roman" panose="02020603050405020304" pitchFamily="18" charset="0"/>
              </a:rPr>
              <a:t>𝑁𝑢𝑙𝑙 𝐻𝑦𝑝𝑜𝑡</a:t>
            </a:r>
            <a:r>
              <a:rPr lang="en-US" sz="1200" b="0" i="0" dirty="0" err="1">
                <a:solidFill>
                  <a:schemeClr val="tx1"/>
                </a:solidFill>
                <a:effectLst/>
                <a:latin typeface="Times New Roman" panose="02020603050405020304" pitchFamily="18" charset="0"/>
                <a:cs typeface="Times New Roman" panose="02020603050405020304" pitchFamily="18" charset="0"/>
              </a:rPr>
              <a:t>ℎ</a:t>
            </a:r>
            <a:r>
              <a:rPr lang="en-US" sz="1200" b="0" i="0" dirty="0">
                <a:solidFill>
                  <a:schemeClr val="tx1"/>
                </a:solidFill>
                <a:effectLst/>
                <a:latin typeface="Times New Roman" panose="02020603050405020304" pitchFamily="18" charset="0"/>
                <a:cs typeface="Times New Roman" panose="02020603050405020304" pitchFamily="18" charset="0"/>
              </a:rPr>
              <a:t>𝑒𝑠𝑒𝑖𝑠</a:t>
            </a:r>
            <a:r>
              <a:rPr lang="en-US" sz="1200" dirty="0">
                <a:solidFill>
                  <a:schemeClr val="tx1"/>
                </a:solidFill>
                <a:latin typeface="Times New Roman" panose="02020603050405020304" pitchFamily="18" charset="0"/>
                <a:cs typeface="Times New Roman" panose="02020603050405020304" pitchFamily="18" charset="0"/>
              </a:rPr>
              <a:t> is assuming the Views and Streams of the artists are equal: </a:t>
            </a:r>
            <a:r>
              <a:rPr lang="en-US" sz="1200" b="0" i="0" dirty="0">
                <a:solidFill>
                  <a:schemeClr val="tx1"/>
                </a:solidFill>
                <a:effectLst/>
                <a:latin typeface="Times New Roman" panose="02020603050405020304" pitchFamily="18" charset="0"/>
                <a:cs typeface="Times New Roman" panose="02020603050405020304" pitchFamily="18" charset="0"/>
              </a:rPr>
              <a:t>H0: M1 = M2</a:t>
            </a:r>
            <a:endParaRPr lang="en-US" dirty="0">
              <a:solidFill>
                <a:schemeClr val="tx1"/>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   </a:t>
            </a:r>
            <a:r>
              <a:rPr lang="en-US" sz="1200" b="0" i="0" dirty="0">
                <a:solidFill>
                  <a:schemeClr val="tx1"/>
                </a:solidFill>
                <a:effectLst/>
                <a:latin typeface="Times New Roman" panose="02020603050405020304" pitchFamily="18" charset="0"/>
                <a:cs typeface="Times New Roman" panose="02020603050405020304" pitchFamily="18" charset="0"/>
              </a:rPr>
              <a:t>The 𝑎𝑙𝑡𝑒𝑟𝑛𝑎𝑡𝑖𝑣𝑒</a:t>
            </a:r>
            <a:r>
              <a:rPr lang="en-US" sz="1200" dirty="0">
                <a:solidFill>
                  <a:schemeClr val="tx1"/>
                </a:solidFill>
                <a:latin typeface="Times New Roman" panose="02020603050405020304" pitchFamily="18" charset="0"/>
                <a:cs typeface="Times New Roman" panose="02020603050405020304" pitchFamily="18" charset="0"/>
              </a:rPr>
              <a:t> </a:t>
            </a:r>
            <a:r>
              <a:rPr lang="en-US" sz="1200" b="0" i="0" dirty="0" err="1">
                <a:solidFill>
                  <a:schemeClr val="tx1"/>
                </a:solidFill>
                <a:effectLst/>
                <a:latin typeface="Times New Roman" panose="02020603050405020304" pitchFamily="18" charset="0"/>
                <a:cs typeface="Times New Roman" panose="02020603050405020304" pitchFamily="18" charset="0"/>
              </a:rPr>
              <a:t>ℎ</a:t>
            </a:r>
            <a:r>
              <a:rPr lang="en-US" sz="1200" b="0" i="0" dirty="0">
                <a:solidFill>
                  <a:schemeClr val="tx1"/>
                </a:solidFill>
                <a:effectLst/>
                <a:latin typeface="Times New Roman" panose="02020603050405020304" pitchFamily="18" charset="0"/>
                <a:cs typeface="Times New Roman" panose="02020603050405020304" pitchFamily="18" charset="0"/>
              </a:rPr>
              <a:t>𝑦𝑝𝑜𝑡</a:t>
            </a:r>
            <a:r>
              <a:rPr lang="en-US" sz="1200" b="0" i="0" dirty="0" err="1">
                <a:solidFill>
                  <a:schemeClr val="tx1"/>
                </a:solidFill>
                <a:effectLst/>
                <a:latin typeface="Times New Roman" panose="02020603050405020304" pitchFamily="18" charset="0"/>
                <a:cs typeface="Times New Roman" panose="02020603050405020304" pitchFamily="18" charset="0"/>
              </a:rPr>
              <a:t>ℎ</a:t>
            </a:r>
            <a:r>
              <a:rPr lang="en-US" sz="1200" b="0" i="0" dirty="0">
                <a:solidFill>
                  <a:schemeClr val="tx1"/>
                </a:solidFill>
                <a:effectLst/>
                <a:latin typeface="Times New Roman" panose="02020603050405020304" pitchFamily="18" charset="0"/>
                <a:cs typeface="Times New Roman" panose="02020603050405020304" pitchFamily="18" charset="0"/>
              </a:rPr>
              <a:t>𝑒𝑠𝑖𝑠 would be that the 2 means are not </a:t>
            </a:r>
            <a:r>
              <a:rPr lang="en-US" sz="1200" dirty="0">
                <a:solidFill>
                  <a:schemeClr val="tx1"/>
                </a:solidFill>
                <a:latin typeface="Times New Roman" panose="02020603050405020304" pitchFamily="18" charset="0"/>
                <a:cs typeface="Times New Roman" panose="02020603050405020304" pitchFamily="18" charset="0"/>
              </a:rPr>
              <a:t>equal as</a:t>
            </a:r>
            <a:r>
              <a:rPr lang="en-US" sz="1200" b="0" i="0" dirty="0">
                <a:solidFill>
                  <a:schemeClr val="tx1"/>
                </a:solidFill>
                <a:effectLst/>
                <a:latin typeface="Times New Roman" panose="02020603050405020304" pitchFamily="18" charset="0"/>
                <a:cs typeface="Times New Roman" panose="02020603050405020304" pitchFamily="18" charset="0"/>
              </a:rPr>
              <a:t> stated in the null hypothesis: H1: M1 </a:t>
            </a:r>
            <a:r>
              <a:rPr lang="en-US" sz="1200" dirty="0">
                <a:solidFill>
                  <a:schemeClr val="tx1"/>
                </a:solidFill>
                <a:latin typeface="Times New Roman" panose="02020603050405020304" pitchFamily="18" charset="0"/>
                <a:cs typeface="Times New Roman" panose="02020603050405020304" pitchFamily="18" charset="0"/>
              </a:rPr>
              <a:t>!= M2</a:t>
            </a:r>
            <a:endParaRPr lang="en-US" sz="1200" b="0" i="0" dirty="0">
              <a:solidFill>
                <a:schemeClr val="tx1"/>
              </a:solidFill>
              <a:effectLst/>
              <a:latin typeface="Times New Roman" panose="02020603050405020304" pitchFamily="18" charset="0"/>
              <a:cs typeface="Times New Roman" panose="02020603050405020304" pitchFamily="18" charset="0"/>
            </a:endParaRPr>
          </a:p>
          <a:p>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9057201-7D2A-11E6-329D-D154BCDFE73D}"/>
              </a:ext>
            </a:extLst>
          </p:cNvPr>
          <p:cNvSpPr txBox="1"/>
          <p:nvPr/>
        </p:nvSpPr>
        <p:spPr>
          <a:xfrm>
            <a:off x="457199" y="1521115"/>
            <a:ext cx="8151481" cy="646331"/>
          </a:xfrm>
          <a:prstGeom prst="rect">
            <a:avLst/>
          </a:prstGeom>
          <a:noFill/>
        </p:spPr>
        <p:txBody>
          <a:bodyPr wrap="square" lIns="91440" tIns="45720" rIns="91440" bIns="45720" rtlCol="0" anchor="t">
            <a:spAutoFit/>
          </a:bodyPr>
          <a:lstStyle/>
          <a:p>
            <a:pPr algn="just"/>
            <a:r>
              <a:rPr lang="en-US" sz="1200" b="0" i="0" u="sng" strike="noStrike" dirty="0">
                <a:solidFill>
                  <a:srgbClr val="000000"/>
                </a:solidFill>
                <a:effectLst/>
                <a:latin typeface="Times New Roman"/>
              </a:rPr>
              <a:t>The question:</a:t>
            </a:r>
          </a:p>
          <a:p>
            <a:pPr algn="just"/>
            <a:r>
              <a:rPr lang="en-US" sz="1200" b="0" i="0" u="none" strike="noStrike" dirty="0">
                <a:solidFill>
                  <a:srgbClr val="000000"/>
                </a:solidFill>
                <a:effectLst/>
                <a:latin typeface="Times New Roman"/>
              </a:rPr>
              <a:t>Artists and Entertainment companies might be interested in if there </a:t>
            </a:r>
            <a:r>
              <a:rPr lang="en-US" sz="1200" dirty="0">
                <a:latin typeface="Times New Roman"/>
              </a:rPr>
              <a:t>is a</a:t>
            </a:r>
            <a:r>
              <a:rPr lang="en-US" sz="1200" b="0" i="0" u="none" strike="noStrike" dirty="0">
                <a:solidFill>
                  <a:srgbClr val="000000"/>
                </a:solidFill>
                <a:effectLst/>
                <a:latin typeface="Times New Roman"/>
              </a:rPr>
              <a:t> significant difference between Spotify Streams and YouTube Views.</a:t>
            </a:r>
            <a:endParaRPr lang="en-US" sz="1200" dirty="0">
              <a:latin typeface="Times New Roman"/>
            </a:endParaRPr>
          </a:p>
        </p:txBody>
      </p:sp>
      <p:pic>
        <p:nvPicPr>
          <p:cNvPr id="8194" name="Picture 2">
            <a:extLst>
              <a:ext uri="{FF2B5EF4-FFF2-40B4-BE49-F238E27FC236}">
                <a16:creationId xmlns:a16="http://schemas.microsoft.com/office/drawing/2014/main" id="{7DDB0F7D-7173-8D8A-D6FD-0F3801335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8" y="3586843"/>
            <a:ext cx="8305500" cy="3878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DAC3389-AF7F-211F-BDF7-4EC00FF7D803}"/>
              </a:ext>
            </a:extLst>
          </p:cNvPr>
          <p:cNvSpPr txBox="1"/>
          <p:nvPr/>
        </p:nvSpPr>
        <p:spPr>
          <a:xfrm>
            <a:off x="457198" y="4024354"/>
            <a:ext cx="8151481" cy="1015663"/>
          </a:xfrm>
          <a:prstGeom prst="rect">
            <a:avLst/>
          </a:prstGeom>
          <a:noFill/>
        </p:spPr>
        <p:txBody>
          <a:bodyPr wrap="square" lIns="91440" tIns="45720" rIns="91440" bIns="45720" rtlCol="0" anchor="t">
            <a:spAutoFit/>
          </a:bodyPr>
          <a:lstStyle/>
          <a:p>
            <a:pPr algn="just"/>
            <a:r>
              <a:rPr lang="en-US" sz="1200" b="0" i="0" u="sng" strike="noStrike">
                <a:solidFill>
                  <a:srgbClr val="000000"/>
                </a:solidFill>
                <a:effectLst/>
                <a:latin typeface="Times New Roman"/>
              </a:rPr>
              <a:t>Test Result:</a:t>
            </a:r>
          </a:p>
          <a:p>
            <a:pPr algn="just"/>
            <a:r>
              <a:rPr lang="en-US" sz="1200" b="0" i="0" u="none" strike="noStrike">
                <a:solidFill>
                  <a:srgbClr val="000000"/>
                </a:solidFill>
                <a:effectLst/>
                <a:latin typeface="Times New Roman"/>
              </a:rPr>
              <a:t>The test statistic </a:t>
            </a:r>
            <a:r>
              <a:rPr lang="en-US" sz="1200">
                <a:latin typeface="Times New Roman"/>
              </a:rPr>
              <a:t>and p-value </a:t>
            </a:r>
            <a:r>
              <a:rPr lang="en-US" sz="1200" b="0" i="0" u="none" strike="noStrike">
                <a:solidFill>
                  <a:srgbClr val="000000"/>
                </a:solidFill>
                <a:effectLst/>
                <a:latin typeface="Times New Roman"/>
              </a:rPr>
              <a:t>is -15.363285756565345 </a:t>
            </a:r>
            <a:r>
              <a:rPr lang="en-US" sz="1200">
                <a:latin typeface="Times New Roman"/>
              </a:rPr>
              <a:t>and 1.781, which</a:t>
            </a:r>
            <a:r>
              <a:rPr lang="en-US" sz="1200" b="0" i="0" u="none" strike="noStrike">
                <a:solidFill>
                  <a:srgbClr val="000000"/>
                </a:solidFill>
                <a:effectLst/>
                <a:latin typeface="Times New Roman"/>
              </a:rPr>
              <a:t> </a:t>
            </a:r>
            <a:r>
              <a:rPr lang="en-US" sz="1200">
                <a:latin typeface="Times New Roman"/>
              </a:rPr>
              <a:t>are</a:t>
            </a:r>
            <a:r>
              <a:rPr lang="en-US" sz="1200" b="0" i="0" u="none" strike="noStrike">
                <a:solidFill>
                  <a:srgbClr val="000000"/>
                </a:solidFill>
                <a:effectLst/>
                <a:latin typeface="Times New Roman"/>
              </a:rPr>
              <a:t> very large </a:t>
            </a:r>
            <a:r>
              <a:rPr lang="en-US" sz="1200">
                <a:latin typeface="Times New Roman"/>
              </a:rPr>
              <a:t>t-statistics</a:t>
            </a:r>
            <a:r>
              <a:rPr lang="en-US" sz="1200" b="0" i="0" u="none" strike="noStrike">
                <a:solidFill>
                  <a:srgbClr val="000000"/>
                </a:solidFill>
                <a:effectLst/>
                <a:latin typeface="Times New Roman"/>
              </a:rPr>
              <a:t> (assum</a:t>
            </a:r>
            <a:r>
              <a:rPr lang="en-US" sz="1200">
                <a:latin typeface="Times New Roman"/>
              </a:rPr>
              <a:t>e alpha=0.01)</a:t>
            </a:r>
          </a:p>
          <a:p>
            <a:pPr algn="just"/>
            <a:endParaRPr lang="en-US" sz="1200" b="0" i="0" u="none" strike="noStrike">
              <a:solidFill>
                <a:srgbClr val="000000"/>
              </a:solidFill>
              <a:effectLst/>
              <a:latin typeface="Times New Roman" panose="02020603050405020304" pitchFamily="18" charset="0"/>
            </a:endParaRPr>
          </a:p>
          <a:p>
            <a:pPr algn="just"/>
            <a:r>
              <a:rPr lang="en-US" sz="1200" u="sng">
                <a:latin typeface="Times New Roman"/>
              </a:rPr>
              <a:t>The </a:t>
            </a:r>
            <a:r>
              <a:rPr lang="en-US" sz="1200" b="0" i="0" u="sng" strike="noStrike">
                <a:solidFill>
                  <a:srgbClr val="000000"/>
                </a:solidFill>
                <a:effectLst/>
                <a:latin typeface="Times New Roman"/>
              </a:rPr>
              <a:t>Conclusion:</a:t>
            </a:r>
            <a:r>
              <a:rPr lang="en-US" sz="1200" b="0" i="0" u="none" strike="noStrike">
                <a:solidFill>
                  <a:srgbClr val="000000"/>
                </a:solidFill>
                <a:effectLst/>
                <a:latin typeface="Times New Roman"/>
              </a:rPr>
              <a:t> we will reject the Null hypothesis and conclude that there is a significant difference between the reception Artists receive on </a:t>
            </a:r>
            <a:r>
              <a:rPr lang="en-US" sz="1200">
                <a:latin typeface="Times New Roman"/>
              </a:rPr>
              <a:t>YouTube </a:t>
            </a:r>
            <a:r>
              <a:rPr lang="en-US" sz="1200" b="0" i="0" u="none" strike="noStrike">
                <a:solidFill>
                  <a:srgbClr val="000000"/>
                </a:solidFill>
                <a:effectLst/>
                <a:latin typeface="Times New Roman"/>
              </a:rPr>
              <a:t>and Spotify</a:t>
            </a:r>
            <a:r>
              <a:rPr lang="en-US" sz="1200">
                <a:latin typeface="Times New Roman"/>
              </a:rPr>
              <a:t> </a:t>
            </a:r>
            <a:endParaRPr lang="en-US" sz="1200"/>
          </a:p>
        </p:txBody>
      </p:sp>
    </p:spTree>
    <p:extLst>
      <p:ext uri="{BB962C8B-B14F-4D97-AF65-F5344CB8AC3E}">
        <p14:creationId xmlns:p14="http://schemas.microsoft.com/office/powerpoint/2010/main" val="2160017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0"/>
          <p:cNvSpPr txBox="1">
            <a:spLocks noGrp="1"/>
          </p:cNvSpPr>
          <p:nvPr>
            <p:ph type="title"/>
          </p:nvPr>
        </p:nvSpPr>
        <p:spPr>
          <a:xfrm>
            <a:off x="457200" y="411450"/>
            <a:ext cx="8229600" cy="481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200">
                <a:solidFill>
                  <a:schemeClr val="accent1"/>
                </a:solidFill>
                <a:latin typeface="Times New Roman" panose="02020603050405020304" pitchFamily="18" charset="0"/>
                <a:ea typeface="Fira Sans Extra Condensed Medium"/>
                <a:cs typeface="Times New Roman" panose="02020603050405020304" pitchFamily="18" charset="0"/>
                <a:sym typeface="Fira Sans Extra Condensed Medium"/>
              </a:rPr>
              <a:t>Prediction Modelling</a:t>
            </a:r>
          </a:p>
        </p:txBody>
      </p:sp>
      <p:sp>
        <p:nvSpPr>
          <p:cNvPr id="223" name="Google Shape;223;p20"/>
          <p:cNvSpPr/>
          <p:nvPr/>
        </p:nvSpPr>
        <p:spPr>
          <a:xfrm>
            <a:off x="1080899" y="1019627"/>
            <a:ext cx="2184815" cy="380924"/>
          </a:xfrm>
          <a:custGeom>
            <a:avLst/>
            <a:gdLst/>
            <a:ahLst/>
            <a:cxnLst/>
            <a:rect l="l" t="t" r="r" b="b"/>
            <a:pathLst>
              <a:path w="9155" h="2086" extrusionOk="0">
                <a:moveTo>
                  <a:pt x="0" y="1"/>
                </a:moveTo>
                <a:lnTo>
                  <a:pt x="0" y="2085"/>
                </a:lnTo>
                <a:lnTo>
                  <a:pt x="9155" y="2085"/>
                </a:lnTo>
                <a:lnTo>
                  <a:pt x="915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 name="Google Shape;225;p20"/>
          <p:cNvSpPr txBox="1"/>
          <p:nvPr/>
        </p:nvSpPr>
        <p:spPr>
          <a:xfrm>
            <a:off x="1261512" y="1083189"/>
            <a:ext cx="1610690" cy="25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Logistic Regression</a:t>
            </a:r>
            <a:endParaRPr>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nvGrpSpPr>
          <p:cNvPr id="2" name="Group 1">
            <a:extLst>
              <a:ext uri="{FF2B5EF4-FFF2-40B4-BE49-F238E27FC236}">
                <a16:creationId xmlns:a16="http://schemas.microsoft.com/office/drawing/2014/main" id="{739BAE31-0129-7601-1705-762C044F53A1}"/>
              </a:ext>
            </a:extLst>
          </p:cNvPr>
          <p:cNvGrpSpPr/>
          <p:nvPr/>
        </p:nvGrpSpPr>
        <p:grpSpPr>
          <a:xfrm>
            <a:off x="457200" y="970951"/>
            <a:ext cx="609000" cy="429600"/>
            <a:chOff x="3096624" y="1493465"/>
            <a:chExt cx="609000" cy="429600"/>
          </a:xfrm>
        </p:grpSpPr>
        <p:sp>
          <p:nvSpPr>
            <p:cNvPr id="222" name="Google Shape;222;p20"/>
            <p:cNvSpPr/>
            <p:nvPr/>
          </p:nvSpPr>
          <p:spPr>
            <a:xfrm rot="-2700000">
              <a:off x="3196204" y="1503345"/>
              <a:ext cx="409839" cy="40983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4" name="Google Shape;234;p20"/>
            <p:cNvSpPr txBox="1"/>
            <p:nvPr/>
          </p:nvSpPr>
          <p:spPr>
            <a:xfrm>
              <a:off x="3096624" y="1493465"/>
              <a:ext cx="6090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01</a:t>
              </a:r>
              <a:endParaRPr sz="160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pic>
        <p:nvPicPr>
          <p:cNvPr id="5122" name="Picture 2">
            <a:extLst>
              <a:ext uri="{FF2B5EF4-FFF2-40B4-BE49-F238E27FC236}">
                <a16:creationId xmlns:a16="http://schemas.microsoft.com/office/drawing/2014/main" id="{B5A9C4A5-054A-0DEA-9B2B-E9498988E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356" y="1747170"/>
            <a:ext cx="2540884" cy="199578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ABC75A00-B176-D440-2699-A9A121B1FE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350" y="1747169"/>
            <a:ext cx="2540884" cy="199578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a:extLst>
              <a:ext uri="{FF2B5EF4-FFF2-40B4-BE49-F238E27FC236}">
                <a16:creationId xmlns:a16="http://schemas.microsoft.com/office/drawing/2014/main" id="{0F532522-9189-3578-9AB0-16B8CE100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899" y="1730685"/>
            <a:ext cx="2467509" cy="20122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4F513C-582E-326B-B9F0-0909E8CC0D70}"/>
              </a:ext>
            </a:extLst>
          </p:cNvPr>
          <p:cNvSpPr txBox="1"/>
          <p:nvPr/>
        </p:nvSpPr>
        <p:spPr>
          <a:xfrm>
            <a:off x="3265714" y="4106333"/>
            <a:ext cx="5286520" cy="830997"/>
          </a:xfrm>
          <a:prstGeom prst="rect">
            <a:avLst/>
          </a:prstGeom>
          <a:noFill/>
        </p:spPr>
        <p:txBody>
          <a:bodyPr wrap="square" rtlCol="0">
            <a:spAutoFit/>
          </a:bodyPr>
          <a:lstStyle/>
          <a:p>
            <a:r>
              <a:rPr lang="en-US" sz="1200" b="1" dirty="0">
                <a:latin typeface="Times New Roman" panose="02020603050405020304" pitchFamily="18" charset="0"/>
              </a:rPr>
              <a:t>Logistic regression </a:t>
            </a:r>
            <a:r>
              <a:rPr lang="en-US" sz="1200" dirty="0">
                <a:latin typeface="Times New Roman" panose="02020603050405020304" pitchFamily="18" charset="0"/>
              </a:rPr>
              <a:t>model was used to analyze </a:t>
            </a:r>
            <a:r>
              <a:rPr lang="en-US" sz="1200" b="0" i="0" u="none" strike="noStrike" dirty="0">
                <a:solidFill>
                  <a:srgbClr val="000000"/>
                </a:solidFill>
                <a:effectLst/>
                <a:latin typeface="Times New Roman" panose="02020603050405020304" pitchFamily="18" charset="0"/>
              </a:rPr>
              <a:t>the effect of licensing on views (category variable):</a:t>
            </a:r>
          </a:p>
          <a:p>
            <a:pPr marL="171450" indent="-171450">
              <a:buFontTx/>
              <a:buChar char="-"/>
            </a:pPr>
            <a:r>
              <a:rPr lang="en-US" sz="1200" b="0" i="0" u="none" strike="noStrike" dirty="0">
                <a:solidFill>
                  <a:srgbClr val="000000"/>
                </a:solidFill>
                <a:effectLst/>
                <a:latin typeface="Times New Roman" panose="02020603050405020304" pitchFamily="18" charset="0"/>
              </a:rPr>
              <a:t>Number of views: predictor variable </a:t>
            </a:r>
          </a:p>
          <a:p>
            <a:pPr marL="171450" indent="-171450">
              <a:buFontTx/>
              <a:buChar char="-"/>
            </a:pPr>
            <a:r>
              <a:rPr lang="en-US" sz="1200" b="0" i="0" u="none" strike="noStrike" dirty="0">
                <a:solidFill>
                  <a:srgbClr val="000000"/>
                </a:solidFill>
                <a:effectLst/>
                <a:latin typeface="Times New Roman" panose="02020603050405020304" pitchFamily="18" charset="0"/>
              </a:rPr>
              <a:t>Whether a song is licensed or not: response variable</a:t>
            </a:r>
            <a:endParaRPr lang="en-US" sz="1200" dirty="0"/>
          </a:p>
        </p:txBody>
      </p:sp>
      <p:sp>
        <p:nvSpPr>
          <p:cNvPr id="4" name="TextBox 3">
            <a:extLst>
              <a:ext uri="{FF2B5EF4-FFF2-40B4-BE49-F238E27FC236}">
                <a16:creationId xmlns:a16="http://schemas.microsoft.com/office/drawing/2014/main" id="{AC4B3924-7405-B00C-31A6-B95D2501B9FB}"/>
              </a:ext>
            </a:extLst>
          </p:cNvPr>
          <p:cNvSpPr txBox="1"/>
          <p:nvPr/>
        </p:nvSpPr>
        <p:spPr>
          <a:xfrm>
            <a:off x="471899" y="4106333"/>
            <a:ext cx="2550701" cy="646331"/>
          </a:xfrm>
          <a:prstGeom prst="rect">
            <a:avLst/>
          </a:prstGeom>
          <a:noFill/>
        </p:spPr>
        <p:txBody>
          <a:bodyPr wrap="square" rtlCol="0">
            <a:spAutoFit/>
          </a:bodyPr>
          <a:lstStyle/>
          <a:p>
            <a:r>
              <a:rPr lang="en-US" sz="1200" b="0" i="0" u="none" strike="noStrike">
                <a:solidFill>
                  <a:srgbClr val="000000"/>
                </a:solidFill>
                <a:effectLst/>
                <a:latin typeface="Times New Roman" panose="02020603050405020304" pitchFamily="18" charset="0"/>
              </a:rPr>
              <a:t>The dataset has a greater proportion of </a:t>
            </a:r>
            <a:r>
              <a:rPr lang="en-US" sz="1200" b="0" i="1" u="none" strike="noStrike">
                <a:solidFill>
                  <a:srgbClr val="000000"/>
                </a:solidFill>
                <a:effectLst/>
                <a:latin typeface="Times New Roman" panose="02020603050405020304" pitchFamily="18" charset="0"/>
              </a:rPr>
              <a:t>licensed</a:t>
            </a:r>
            <a:r>
              <a:rPr lang="en-US" sz="1200" b="0" i="0" u="none" strike="noStrike">
                <a:solidFill>
                  <a:srgbClr val="000000"/>
                </a:solidFill>
                <a:effectLst/>
                <a:latin typeface="Times New Roman" panose="02020603050405020304" pitchFamily="18" charset="0"/>
              </a:rPr>
              <a:t> songs compared to </a:t>
            </a:r>
            <a:r>
              <a:rPr lang="en-US" sz="1200" b="0" i="1" u="none" strike="noStrike">
                <a:solidFill>
                  <a:srgbClr val="000000"/>
                </a:solidFill>
                <a:effectLst/>
                <a:latin typeface="Times New Roman" panose="02020603050405020304" pitchFamily="18" charset="0"/>
              </a:rPr>
              <a:t>unlicensed</a:t>
            </a:r>
            <a:r>
              <a:rPr lang="en-US" sz="1200" b="0" i="0" u="none" strike="noStrike">
                <a:solidFill>
                  <a:srgbClr val="000000"/>
                </a:solidFill>
                <a:effectLst/>
                <a:latin typeface="Times New Roman" panose="02020603050405020304" pitchFamily="18" charset="0"/>
              </a:rPr>
              <a:t> ones</a:t>
            </a:r>
            <a:endParaRPr lang="en-US" sz="1200"/>
          </a:p>
        </p:txBody>
      </p:sp>
    </p:spTree>
    <p:extLst>
      <p:ext uri="{BB962C8B-B14F-4D97-AF65-F5344CB8AC3E}">
        <p14:creationId xmlns:p14="http://schemas.microsoft.com/office/powerpoint/2010/main" val="1760066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0"/>
          <p:cNvSpPr txBox="1">
            <a:spLocks noGrp="1"/>
          </p:cNvSpPr>
          <p:nvPr>
            <p:ph type="title"/>
          </p:nvPr>
        </p:nvSpPr>
        <p:spPr>
          <a:xfrm>
            <a:off x="457200" y="411450"/>
            <a:ext cx="8229600" cy="481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200">
                <a:solidFill>
                  <a:schemeClr val="accent1"/>
                </a:solidFill>
                <a:latin typeface="Times New Roman" panose="02020603050405020304" pitchFamily="18" charset="0"/>
                <a:ea typeface="Fira Sans Extra Condensed Medium"/>
                <a:cs typeface="Times New Roman" panose="02020603050405020304" pitchFamily="18" charset="0"/>
                <a:sym typeface="Fira Sans Extra Condensed Medium"/>
              </a:rPr>
              <a:t>Prediction Modelling</a:t>
            </a:r>
          </a:p>
        </p:txBody>
      </p:sp>
      <p:sp>
        <p:nvSpPr>
          <p:cNvPr id="223" name="Google Shape;223;p20"/>
          <p:cNvSpPr/>
          <p:nvPr/>
        </p:nvSpPr>
        <p:spPr>
          <a:xfrm>
            <a:off x="1080899" y="1019627"/>
            <a:ext cx="2184815" cy="380924"/>
          </a:xfrm>
          <a:custGeom>
            <a:avLst/>
            <a:gdLst/>
            <a:ahLst/>
            <a:cxnLst/>
            <a:rect l="l" t="t" r="r" b="b"/>
            <a:pathLst>
              <a:path w="9155" h="2086" extrusionOk="0">
                <a:moveTo>
                  <a:pt x="0" y="1"/>
                </a:moveTo>
                <a:lnTo>
                  <a:pt x="0" y="2085"/>
                </a:lnTo>
                <a:lnTo>
                  <a:pt x="9155" y="2085"/>
                </a:lnTo>
                <a:lnTo>
                  <a:pt x="915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 name="Google Shape;225;p20"/>
          <p:cNvSpPr txBox="1"/>
          <p:nvPr/>
        </p:nvSpPr>
        <p:spPr>
          <a:xfrm>
            <a:off x="1261512" y="1083189"/>
            <a:ext cx="1610690" cy="25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Logistic Regression</a:t>
            </a:r>
            <a:endParaRPr>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nvGrpSpPr>
          <p:cNvPr id="2" name="Group 1">
            <a:extLst>
              <a:ext uri="{FF2B5EF4-FFF2-40B4-BE49-F238E27FC236}">
                <a16:creationId xmlns:a16="http://schemas.microsoft.com/office/drawing/2014/main" id="{739BAE31-0129-7601-1705-762C044F53A1}"/>
              </a:ext>
            </a:extLst>
          </p:cNvPr>
          <p:cNvGrpSpPr/>
          <p:nvPr/>
        </p:nvGrpSpPr>
        <p:grpSpPr>
          <a:xfrm>
            <a:off x="457200" y="970951"/>
            <a:ext cx="609000" cy="429600"/>
            <a:chOff x="3096624" y="1493465"/>
            <a:chExt cx="609000" cy="429600"/>
          </a:xfrm>
        </p:grpSpPr>
        <p:sp>
          <p:nvSpPr>
            <p:cNvPr id="222" name="Google Shape;222;p20"/>
            <p:cNvSpPr/>
            <p:nvPr/>
          </p:nvSpPr>
          <p:spPr>
            <a:xfrm rot="-2700000">
              <a:off x="3196204" y="1503345"/>
              <a:ext cx="409839" cy="40983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4" name="Google Shape;234;p20"/>
            <p:cNvSpPr txBox="1"/>
            <p:nvPr/>
          </p:nvSpPr>
          <p:spPr>
            <a:xfrm>
              <a:off x="3096624" y="1493465"/>
              <a:ext cx="6090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01</a:t>
              </a:r>
              <a:endParaRPr sz="160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pic>
        <p:nvPicPr>
          <p:cNvPr id="5125" name="Picture 5">
            <a:extLst>
              <a:ext uri="{FF2B5EF4-FFF2-40B4-BE49-F238E27FC236}">
                <a16:creationId xmlns:a16="http://schemas.microsoft.com/office/drawing/2014/main" id="{7D281DA0-ACD5-D8DF-EF19-FDB9C1827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096" y="1475551"/>
            <a:ext cx="4653148" cy="346898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6064F231-5814-CB56-B4E2-F5DB1C439F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899" y="1715205"/>
            <a:ext cx="3716867" cy="12389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FE9A8C0-EFF1-7C3F-40B8-30E7833DF196}"/>
              </a:ext>
            </a:extLst>
          </p:cNvPr>
          <p:cNvSpPr txBox="1"/>
          <p:nvPr/>
        </p:nvSpPr>
        <p:spPr>
          <a:xfrm>
            <a:off x="471899" y="3344333"/>
            <a:ext cx="3716867" cy="1092607"/>
          </a:xfrm>
          <a:prstGeom prst="rect">
            <a:avLst/>
          </a:prstGeom>
          <a:noFill/>
        </p:spPr>
        <p:txBody>
          <a:bodyPr wrap="square" lIns="91440" tIns="45720" rIns="91440" bIns="45720" rtlCol="0" anchor="t">
            <a:spAutoFit/>
          </a:bodyPr>
          <a:lstStyle/>
          <a:p>
            <a:r>
              <a:rPr lang="en-US" sz="1300" b="1">
                <a:latin typeface="Times New Roman"/>
                <a:cs typeface="Times New Roman"/>
              </a:rPr>
              <a:t>Precision</a:t>
            </a:r>
            <a:r>
              <a:rPr lang="en-US" sz="1300">
                <a:latin typeface="Times New Roman"/>
                <a:cs typeface="Times New Roman"/>
              </a:rPr>
              <a:t>: from all the True-Positive predicted, 71% was actually licensed.</a:t>
            </a:r>
            <a:endParaRPr lang="en-US"/>
          </a:p>
          <a:p>
            <a:r>
              <a:rPr lang="en-US" sz="1300" b="1">
                <a:latin typeface="Times New Roman"/>
                <a:cs typeface="Times New Roman"/>
              </a:rPr>
              <a:t>Recall</a:t>
            </a:r>
            <a:r>
              <a:rPr lang="en-US" sz="1300">
                <a:latin typeface="Times New Roman"/>
                <a:cs typeface="Times New Roman"/>
              </a:rPr>
              <a:t>: in all the licensed songs, we predicted correctly 100%</a:t>
            </a:r>
            <a:endParaRPr lang="en-US" sz="1300">
              <a:latin typeface="Times New Roman" panose="02020603050405020304" pitchFamily="18" charset="0"/>
              <a:cs typeface="Times New Roman" panose="02020603050405020304" pitchFamily="18" charset="0"/>
            </a:endParaRPr>
          </a:p>
          <a:p>
            <a:r>
              <a:rPr lang="en-US" sz="1300" b="1">
                <a:latin typeface="Times New Roman"/>
                <a:cs typeface="Times New Roman"/>
              </a:rPr>
              <a:t>Accuracy</a:t>
            </a:r>
            <a:r>
              <a:rPr lang="en-US" sz="1300">
                <a:latin typeface="Times New Roman"/>
                <a:cs typeface="Times New Roman"/>
              </a:rPr>
              <a:t>: total accurate predictions was 71%</a:t>
            </a:r>
            <a:endParaRPr lang="en-US" sz="13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599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0"/>
          <p:cNvSpPr txBox="1">
            <a:spLocks noGrp="1"/>
          </p:cNvSpPr>
          <p:nvPr>
            <p:ph type="title"/>
          </p:nvPr>
        </p:nvSpPr>
        <p:spPr>
          <a:xfrm>
            <a:off x="457200" y="411450"/>
            <a:ext cx="8229600" cy="481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200">
                <a:solidFill>
                  <a:schemeClr val="accent1"/>
                </a:solidFill>
                <a:latin typeface="Times New Roman" panose="02020603050405020304" pitchFamily="18" charset="0"/>
                <a:ea typeface="Fira Sans Extra Condensed Medium"/>
                <a:cs typeface="Times New Roman" panose="02020603050405020304" pitchFamily="18" charset="0"/>
                <a:sym typeface="Fira Sans Extra Condensed Medium"/>
              </a:rPr>
              <a:t>Prediction Modelling</a:t>
            </a:r>
          </a:p>
        </p:txBody>
      </p:sp>
      <p:sp>
        <p:nvSpPr>
          <p:cNvPr id="236" name="Google Shape;236;p20"/>
          <p:cNvSpPr/>
          <p:nvPr/>
        </p:nvSpPr>
        <p:spPr>
          <a:xfrm>
            <a:off x="1051500" y="1161040"/>
            <a:ext cx="2094007" cy="380924"/>
          </a:xfrm>
          <a:custGeom>
            <a:avLst/>
            <a:gdLst/>
            <a:ahLst/>
            <a:cxnLst/>
            <a:rect l="l" t="t" r="r" b="b"/>
            <a:pathLst>
              <a:path w="9155" h="2086" extrusionOk="0">
                <a:moveTo>
                  <a:pt x="0" y="1"/>
                </a:moveTo>
                <a:lnTo>
                  <a:pt x="0" y="2085"/>
                </a:lnTo>
                <a:lnTo>
                  <a:pt x="9155" y="2085"/>
                </a:lnTo>
                <a:lnTo>
                  <a:pt x="915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8" name="Google Shape;238;p20"/>
          <p:cNvSpPr txBox="1"/>
          <p:nvPr/>
        </p:nvSpPr>
        <p:spPr>
          <a:xfrm>
            <a:off x="1232113" y="1224602"/>
            <a:ext cx="1543744" cy="25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Times New Roman"/>
                <a:ea typeface="Fira Sans Extra Condensed Medium"/>
                <a:cs typeface="Times New Roman"/>
                <a:sym typeface="Fira Sans Extra Condensed Medium"/>
              </a:rPr>
              <a:t>Linear Regression</a:t>
            </a:r>
            <a:endParaRPr lang="en-US">
              <a:solidFill>
                <a:srgbClr val="FFFFFF"/>
              </a:solidFill>
              <a:latin typeface="Times New Roman"/>
              <a:ea typeface="Fira Sans Extra Condensed Medium"/>
              <a:cs typeface="Times New Roman"/>
            </a:endParaRPr>
          </a:p>
        </p:txBody>
      </p:sp>
      <p:grpSp>
        <p:nvGrpSpPr>
          <p:cNvPr id="2" name="Group 1">
            <a:extLst>
              <a:ext uri="{FF2B5EF4-FFF2-40B4-BE49-F238E27FC236}">
                <a16:creationId xmlns:a16="http://schemas.microsoft.com/office/drawing/2014/main" id="{55B9468A-33E4-2384-D1F7-712CBDF34986}"/>
              </a:ext>
            </a:extLst>
          </p:cNvPr>
          <p:cNvGrpSpPr/>
          <p:nvPr/>
        </p:nvGrpSpPr>
        <p:grpSpPr>
          <a:xfrm>
            <a:off x="457200" y="1112364"/>
            <a:ext cx="609000" cy="429600"/>
            <a:chOff x="5304349" y="1493465"/>
            <a:chExt cx="609000" cy="429600"/>
          </a:xfrm>
        </p:grpSpPr>
        <p:sp>
          <p:nvSpPr>
            <p:cNvPr id="235" name="Google Shape;235;p20"/>
            <p:cNvSpPr/>
            <p:nvPr/>
          </p:nvSpPr>
          <p:spPr>
            <a:xfrm rot="-2700000">
              <a:off x="5403929" y="1503345"/>
              <a:ext cx="409839" cy="40983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0" name="Google Shape;240;p20"/>
            <p:cNvSpPr txBox="1"/>
            <p:nvPr/>
          </p:nvSpPr>
          <p:spPr>
            <a:xfrm>
              <a:off x="5304349" y="1493465"/>
              <a:ext cx="6090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02</a:t>
              </a:r>
              <a:endParaRPr sz="160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pic>
        <p:nvPicPr>
          <p:cNvPr id="3" name="Picture 2">
            <a:extLst>
              <a:ext uri="{FF2B5EF4-FFF2-40B4-BE49-F238E27FC236}">
                <a16:creationId xmlns:a16="http://schemas.microsoft.com/office/drawing/2014/main" id="{B369E222-898C-B784-4CC3-26A17265FAF0}"/>
              </a:ext>
            </a:extLst>
          </p:cNvPr>
          <p:cNvPicPr>
            <a:picLocks noChangeAspect="1"/>
          </p:cNvPicPr>
          <p:nvPr/>
        </p:nvPicPr>
        <p:blipFill>
          <a:blip r:embed="rId3"/>
          <a:stretch>
            <a:fillRect/>
          </a:stretch>
        </p:blipFill>
        <p:spPr>
          <a:xfrm>
            <a:off x="3646793" y="1037363"/>
            <a:ext cx="5264591" cy="4019657"/>
          </a:xfrm>
          <a:prstGeom prst="rect">
            <a:avLst/>
          </a:prstGeom>
        </p:spPr>
      </p:pic>
      <p:sp>
        <p:nvSpPr>
          <p:cNvPr id="4" name="TextBox 3">
            <a:extLst>
              <a:ext uri="{FF2B5EF4-FFF2-40B4-BE49-F238E27FC236}">
                <a16:creationId xmlns:a16="http://schemas.microsoft.com/office/drawing/2014/main" id="{4F5EB74D-9B3A-FAA4-5674-6ECD48A91B91}"/>
              </a:ext>
            </a:extLst>
          </p:cNvPr>
          <p:cNvSpPr txBox="1"/>
          <p:nvPr/>
        </p:nvSpPr>
        <p:spPr>
          <a:xfrm>
            <a:off x="457200" y="1828800"/>
            <a:ext cx="2963333" cy="2862322"/>
          </a:xfrm>
          <a:prstGeom prst="rect">
            <a:avLst/>
          </a:prstGeom>
          <a:noFill/>
        </p:spPr>
        <p:txBody>
          <a:bodyPr wrap="square" lIns="91440" tIns="45720" rIns="91440" bIns="45720" rtlCol="0" anchor="t">
            <a:spAutoFit/>
          </a:bodyPr>
          <a:lstStyle/>
          <a:p>
            <a:pPr algn="just"/>
            <a:r>
              <a:rPr lang="en-US" sz="1200" b="0" i="0" u="sng" strike="noStrike" dirty="0">
                <a:solidFill>
                  <a:srgbClr val="000000"/>
                </a:solidFill>
                <a:effectLst/>
                <a:latin typeface="Times New Roman"/>
              </a:rPr>
              <a:t>The question:</a:t>
            </a:r>
            <a:endParaRPr lang="en-US" sz="1200" dirty="0">
              <a:latin typeface="Times New Roman"/>
              <a:cs typeface="Times New Roman"/>
            </a:endParaRPr>
          </a:p>
          <a:p>
            <a:pPr algn="just"/>
            <a:r>
              <a:rPr lang="en-US" sz="1200" dirty="0">
                <a:latin typeface="Times New Roman"/>
                <a:cs typeface="Times New Roman"/>
              </a:rPr>
              <a:t>Uncovering if the more catchy, more danceable, or faster, etc. a song is, the easier it is to be well-received by population </a:t>
            </a:r>
            <a:endParaRPr lang="en-US" sz="1200" dirty="0">
              <a:latin typeface="Times New Roman" panose="02020603050405020304" pitchFamily="18" charset="0"/>
              <a:cs typeface="Times New Roman" panose="02020603050405020304" pitchFamily="18" charset="0"/>
            </a:endParaRPr>
          </a:p>
          <a:p>
            <a:pPr algn="just"/>
            <a:endParaRPr lang="en-US" sz="1200" dirty="0">
              <a:latin typeface="Times New Roman" panose="02020603050405020304" pitchFamily="18" charset="0"/>
              <a:cs typeface="Times New Roman" panose="02020603050405020304" pitchFamily="18" charset="0"/>
            </a:endParaRPr>
          </a:p>
          <a:p>
            <a:pPr algn="just"/>
            <a:r>
              <a:rPr lang="en-US" sz="1200" i="0" u="sng" dirty="0">
                <a:solidFill>
                  <a:schemeClr val="tx1"/>
                </a:solidFill>
                <a:effectLst/>
                <a:latin typeface="Times New Roman" panose="02020603050405020304" pitchFamily="18" charset="0"/>
                <a:cs typeface="Times New Roman" panose="02020603050405020304" pitchFamily="18" charset="0"/>
              </a:rPr>
              <a:t>The method:</a:t>
            </a:r>
            <a:r>
              <a:rPr lang="en-US" sz="1200" i="0" dirty="0">
                <a:solidFill>
                  <a:schemeClr val="tx1"/>
                </a:solidFill>
                <a:effectLst/>
                <a:latin typeface="Times New Roman" panose="02020603050405020304" pitchFamily="18" charset="0"/>
                <a:cs typeface="Times New Roman" panose="02020603050405020304" pitchFamily="18" charset="0"/>
              </a:rPr>
              <a:t> Multi Linear Regression</a:t>
            </a:r>
            <a:endParaRPr lang="en-US" sz="1200" dirty="0">
              <a:latin typeface="Times New Roman" panose="02020603050405020304" pitchFamily="18" charset="0"/>
              <a:cs typeface="Times New Roman" panose="02020603050405020304" pitchFamily="18" charset="0"/>
            </a:endParaRPr>
          </a:p>
          <a:p>
            <a:pPr algn="just"/>
            <a:r>
              <a:rPr lang="en-US" sz="1200" dirty="0">
                <a:latin typeface="Times New Roman"/>
              </a:rPr>
              <a:t>From correlation matrix, we a</a:t>
            </a:r>
            <a:r>
              <a:rPr lang="en-US" sz="1200" b="0" i="0" u="none" strike="noStrike" dirty="0">
                <a:solidFill>
                  <a:srgbClr val="000000"/>
                </a:solidFill>
                <a:effectLst/>
                <a:latin typeface="Times New Roman"/>
              </a:rPr>
              <a:t>ttempt to modeling YouTube Views prediction and Spotify Streams based on songs features</a:t>
            </a:r>
            <a:r>
              <a:rPr lang="en-US" sz="1200" dirty="0">
                <a:latin typeface="Times New Roman"/>
              </a:rPr>
              <a:t> </a:t>
            </a:r>
            <a:endParaRPr lang="en-US" sz="1200" b="0" i="0" u="none" strike="noStrike" dirty="0">
              <a:solidFill>
                <a:srgbClr val="000000"/>
              </a:solidFill>
              <a:effectLst/>
              <a:latin typeface="Times New Roman" panose="02020603050405020304" pitchFamily="18" charset="0"/>
            </a:endParaRPr>
          </a:p>
          <a:p>
            <a:pPr algn="just"/>
            <a:endParaRPr lang="en-US" sz="1200" dirty="0">
              <a:latin typeface="Times New Roman" panose="02020603050405020304" pitchFamily="18" charset="0"/>
            </a:endParaRPr>
          </a:p>
          <a:p>
            <a:pPr algn="just"/>
            <a:r>
              <a:rPr lang="en-US" sz="1200" b="0" i="1" u="none" strike="noStrike" dirty="0">
                <a:solidFill>
                  <a:srgbClr val="000000"/>
                </a:solidFill>
                <a:effectLst/>
                <a:latin typeface="Times New Roman"/>
              </a:rPr>
              <a:t>(Note: exclude attributes with less than 0.05 correlation with the dependent variables</a:t>
            </a:r>
          </a:p>
          <a:p>
            <a:pPr algn="just"/>
            <a:endParaRPr lang="en-US" sz="1200" i="1" dirty="0">
              <a:latin typeface="Times New Roman" panose="02020603050405020304" pitchFamily="18" charset="0"/>
              <a:cs typeface="Times New Roman" panose="02020603050405020304" pitchFamily="18" charset="0"/>
            </a:endParaRPr>
          </a:p>
          <a:p>
            <a:pPr algn="just"/>
            <a:r>
              <a:rPr lang="en-US" sz="1200" dirty="0">
                <a:latin typeface="Times New Roman"/>
                <a:cs typeface="Times New Roman"/>
              </a:rPr>
              <a:t>Model was built on train data (70%) and concluded on test data (30%)</a:t>
            </a:r>
          </a:p>
        </p:txBody>
      </p:sp>
    </p:spTree>
    <p:extLst>
      <p:ext uri="{BB962C8B-B14F-4D97-AF65-F5344CB8AC3E}">
        <p14:creationId xmlns:p14="http://schemas.microsoft.com/office/powerpoint/2010/main" val="1387613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0"/>
          <p:cNvSpPr txBox="1">
            <a:spLocks noGrp="1"/>
          </p:cNvSpPr>
          <p:nvPr>
            <p:ph type="title"/>
          </p:nvPr>
        </p:nvSpPr>
        <p:spPr>
          <a:xfrm>
            <a:off x="457200" y="411450"/>
            <a:ext cx="8229600" cy="481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200">
                <a:solidFill>
                  <a:schemeClr val="accent1"/>
                </a:solidFill>
                <a:latin typeface="Times New Roman" panose="02020603050405020304" pitchFamily="18" charset="0"/>
                <a:ea typeface="Fira Sans Extra Condensed Medium"/>
                <a:cs typeface="Times New Roman" panose="02020603050405020304" pitchFamily="18" charset="0"/>
                <a:sym typeface="Fira Sans Extra Condensed Medium"/>
              </a:rPr>
              <a:t>Prediction Modelling</a:t>
            </a:r>
          </a:p>
        </p:txBody>
      </p:sp>
      <p:sp>
        <p:nvSpPr>
          <p:cNvPr id="236" name="Google Shape;236;p20"/>
          <p:cNvSpPr/>
          <p:nvPr/>
        </p:nvSpPr>
        <p:spPr>
          <a:xfrm>
            <a:off x="1051500" y="1161040"/>
            <a:ext cx="2094007" cy="380924"/>
          </a:xfrm>
          <a:custGeom>
            <a:avLst/>
            <a:gdLst/>
            <a:ahLst/>
            <a:cxnLst/>
            <a:rect l="l" t="t" r="r" b="b"/>
            <a:pathLst>
              <a:path w="9155" h="2086" extrusionOk="0">
                <a:moveTo>
                  <a:pt x="0" y="1"/>
                </a:moveTo>
                <a:lnTo>
                  <a:pt x="0" y="2085"/>
                </a:lnTo>
                <a:lnTo>
                  <a:pt x="9155" y="2085"/>
                </a:lnTo>
                <a:lnTo>
                  <a:pt x="915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8" name="Google Shape;238;p20"/>
          <p:cNvSpPr txBox="1"/>
          <p:nvPr/>
        </p:nvSpPr>
        <p:spPr>
          <a:xfrm>
            <a:off x="1232113" y="1224602"/>
            <a:ext cx="1543744" cy="25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Times New Roman"/>
                <a:ea typeface="Fira Sans Extra Condensed Medium"/>
                <a:cs typeface="Times New Roman"/>
                <a:sym typeface="Fira Sans Extra Condensed Medium"/>
              </a:rPr>
              <a:t>Linear Regression</a:t>
            </a:r>
            <a:endParaRPr lang="en-US">
              <a:solidFill>
                <a:srgbClr val="FFFFFF"/>
              </a:solidFill>
              <a:latin typeface="Times New Roman"/>
              <a:ea typeface="Fira Sans Extra Condensed Medium"/>
              <a:cs typeface="Times New Roman"/>
            </a:endParaRPr>
          </a:p>
        </p:txBody>
      </p:sp>
      <p:grpSp>
        <p:nvGrpSpPr>
          <p:cNvPr id="2" name="Group 1">
            <a:extLst>
              <a:ext uri="{FF2B5EF4-FFF2-40B4-BE49-F238E27FC236}">
                <a16:creationId xmlns:a16="http://schemas.microsoft.com/office/drawing/2014/main" id="{55B9468A-33E4-2384-D1F7-712CBDF34986}"/>
              </a:ext>
            </a:extLst>
          </p:cNvPr>
          <p:cNvGrpSpPr/>
          <p:nvPr/>
        </p:nvGrpSpPr>
        <p:grpSpPr>
          <a:xfrm>
            <a:off x="457200" y="1112364"/>
            <a:ext cx="609000" cy="429600"/>
            <a:chOff x="5304349" y="1493465"/>
            <a:chExt cx="609000" cy="429600"/>
          </a:xfrm>
        </p:grpSpPr>
        <p:sp>
          <p:nvSpPr>
            <p:cNvPr id="235" name="Google Shape;235;p20"/>
            <p:cNvSpPr/>
            <p:nvPr/>
          </p:nvSpPr>
          <p:spPr>
            <a:xfrm rot="-2700000">
              <a:off x="5403929" y="1503345"/>
              <a:ext cx="409839" cy="40983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0" name="Google Shape;240;p20"/>
            <p:cNvSpPr txBox="1"/>
            <p:nvPr/>
          </p:nvSpPr>
          <p:spPr>
            <a:xfrm>
              <a:off x="5304349" y="1493465"/>
              <a:ext cx="6090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02</a:t>
              </a:r>
              <a:endParaRPr sz="160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pic>
        <p:nvPicPr>
          <p:cNvPr id="10242" name="Picture 2">
            <a:extLst>
              <a:ext uri="{FF2B5EF4-FFF2-40B4-BE49-F238E27FC236}">
                <a16:creationId xmlns:a16="http://schemas.microsoft.com/office/drawing/2014/main" id="{02D4ADBE-2D90-AE30-DDC2-FFF52076A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330" y="1616964"/>
            <a:ext cx="6443803" cy="339530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BE6218DB-21B5-F456-6D6A-09A41CDD0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85" y="2202416"/>
            <a:ext cx="7751313" cy="31489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45" name="Picture 5">
            <a:extLst>
              <a:ext uri="{FF2B5EF4-FFF2-40B4-BE49-F238E27FC236}">
                <a16:creationId xmlns:a16="http://schemas.microsoft.com/office/drawing/2014/main" id="{1981195B-49BD-F06C-E574-E1BB053D8A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185" y="2710624"/>
            <a:ext cx="4440791" cy="28161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C8363B83-B583-7CD9-9744-147521ADED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186" y="3182986"/>
            <a:ext cx="3314347" cy="28883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787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44"/>
          <p:cNvSpPr txBox="1">
            <a:spLocks noGrp="1"/>
          </p:cNvSpPr>
          <p:nvPr>
            <p:ph type="title"/>
          </p:nvPr>
        </p:nvSpPr>
        <p:spPr>
          <a:xfrm>
            <a:off x="457200" y="411450"/>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87AD7A"/>
                </a:solidFill>
                <a:latin typeface="Times New Roman"/>
                <a:cs typeface="Times New Roman"/>
              </a:rPr>
              <a:t>Report Summary</a:t>
            </a:r>
            <a:endParaRPr lang="en-US">
              <a:solidFill>
                <a:srgbClr val="87AD7A"/>
              </a:solidFill>
              <a:latin typeface="Times New Roman"/>
              <a:cs typeface="Times New Roman"/>
            </a:endParaRPr>
          </a:p>
        </p:txBody>
      </p:sp>
      <p:sp>
        <p:nvSpPr>
          <p:cNvPr id="1056" name="Google Shape;1056;p44"/>
          <p:cNvSpPr/>
          <p:nvPr/>
        </p:nvSpPr>
        <p:spPr>
          <a:xfrm>
            <a:off x="4704171" y="3109596"/>
            <a:ext cx="1280084" cy="1280084"/>
          </a:xfrm>
          <a:prstGeom prst="pie">
            <a:avLst>
              <a:gd name="adj1" fmla="val 0"/>
              <a:gd name="adj2" fmla="val 108565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7" name="Google Shape;1057;p44"/>
          <p:cNvSpPr/>
          <p:nvPr/>
        </p:nvSpPr>
        <p:spPr>
          <a:xfrm>
            <a:off x="4697512" y="3102357"/>
            <a:ext cx="1280084" cy="1280084"/>
          </a:xfrm>
          <a:prstGeom prst="pie">
            <a:avLst>
              <a:gd name="adj1" fmla="val 10793990"/>
              <a:gd name="adj2" fmla="val 16701039"/>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8" name="Google Shape;1058;p44"/>
          <p:cNvSpPr/>
          <p:nvPr/>
        </p:nvSpPr>
        <p:spPr>
          <a:xfrm>
            <a:off x="4697512" y="3102357"/>
            <a:ext cx="1280084" cy="1280084"/>
          </a:xfrm>
          <a:prstGeom prst="pie">
            <a:avLst>
              <a:gd name="adj1" fmla="val 16584969"/>
              <a:gd name="adj2" fmla="val 7332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9" name="Google Shape;1059;p44"/>
          <p:cNvSpPr txBox="1"/>
          <p:nvPr/>
        </p:nvSpPr>
        <p:spPr>
          <a:xfrm>
            <a:off x="4763790" y="3607616"/>
            <a:ext cx="1163043" cy="34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bg1"/>
                </a:solidFill>
                <a:latin typeface="Times New Roman" panose="02020603050405020304" pitchFamily="18" charset="0"/>
                <a:ea typeface="Fira Sans Condensed SemiBold"/>
                <a:cs typeface="Times New Roman" panose="02020603050405020304" pitchFamily="18" charset="0"/>
                <a:sym typeface="Fira Sans Condensed SemiBold"/>
              </a:rPr>
              <a:t>2 Regression models</a:t>
            </a:r>
            <a:endParaRPr b="1">
              <a:solidFill>
                <a:schemeClr val="bg1"/>
              </a:solidFill>
              <a:latin typeface="Times New Roman" panose="02020603050405020304" pitchFamily="18" charset="0"/>
              <a:ea typeface="Fira Sans Condensed SemiBold"/>
              <a:cs typeface="Times New Roman" panose="02020603050405020304" pitchFamily="18" charset="0"/>
              <a:sym typeface="Fira Sans Condensed SemiBold"/>
            </a:endParaRPr>
          </a:p>
        </p:txBody>
      </p:sp>
      <p:sp>
        <p:nvSpPr>
          <p:cNvPr id="1060" name="Google Shape;1060;p44"/>
          <p:cNvSpPr/>
          <p:nvPr/>
        </p:nvSpPr>
        <p:spPr>
          <a:xfrm>
            <a:off x="6559277" y="3102357"/>
            <a:ext cx="1280084" cy="1280084"/>
          </a:xfrm>
          <a:prstGeom prst="pie">
            <a:avLst>
              <a:gd name="adj1" fmla="val 0"/>
              <a:gd name="adj2" fmla="val 1084494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1" name="Google Shape;1061;p44"/>
          <p:cNvSpPr/>
          <p:nvPr/>
        </p:nvSpPr>
        <p:spPr>
          <a:xfrm>
            <a:off x="6559277" y="3102357"/>
            <a:ext cx="1280084" cy="1280084"/>
          </a:xfrm>
          <a:prstGeom prst="pie">
            <a:avLst>
              <a:gd name="adj1" fmla="val 10792297"/>
              <a:gd name="adj2" fmla="val 16701039"/>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2" name="Google Shape;1062;p44"/>
          <p:cNvSpPr/>
          <p:nvPr/>
        </p:nvSpPr>
        <p:spPr>
          <a:xfrm>
            <a:off x="6559277" y="3102357"/>
            <a:ext cx="1280084" cy="1280084"/>
          </a:xfrm>
          <a:prstGeom prst="pie">
            <a:avLst>
              <a:gd name="adj1" fmla="val 14917050"/>
              <a:gd name="adj2" fmla="val 7332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3" name="Google Shape;1063;p44"/>
          <p:cNvSpPr txBox="1"/>
          <p:nvPr/>
        </p:nvSpPr>
        <p:spPr>
          <a:xfrm>
            <a:off x="6645649" y="3606297"/>
            <a:ext cx="1095156" cy="343800"/>
          </a:xfrm>
          <a:prstGeom prst="rect">
            <a:avLst/>
          </a:prstGeom>
          <a:noFill/>
          <a:ln>
            <a:noFill/>
          </a:ln>
        </p:spPr>
        <p:txBody>
          <a:bodyPr spcFirstLastPara="1" wrap="square" lIns="91425" tIns="91425" rIns="91425" bIns="91425" anchor="ctr" anchorCtr="0">
            <a:noAutofit/>
          </a:bodyPr>
          <a:lstStyle/>
          <a:p>
            <a:pPr algn="ctr"/>
            <a:r>
              <a:rPr lang="en" sz="1300" b="1">
                <a:solidFill>
                  <a:schemeClr val="bg1"/>
                </a:solidFill>
                <a:latin typeface="Times New Roman"/>
                <a:ea typeface="Fira Sans Condensed SemiBold"/>
                <a:cs typeface="Times New Roman"/>
                <a:sym typeface="Fira Sans Condensed SemiBold"/>
              </a:rPr>
              <a:t>Corr Matrix</a:t>
            </a:r>
            <a:endParaRPr lang="en-US" sz="1300" b="1">
              <a:solidFill>
                <a:schemeClr val="bg1"/>
              </a:solidFill>
              <a:latin typeface="Times New Roman"/>
              <a:ea typeface="Fira Sans Condensed SemiBold"/>
              <a:cs typeface="Times New Roman"/>
            </a:endParaRPr>
          </a:p>
          <a:p>
            <a:pPr algn="ctr"/>
            <a:r>
              <a:rPr lang="en" sz="1300" b="1">
                <a:solidFill>
                  <a:schemeClr val="bg1"/>
                </a:solidFill>
                <a:latin typeface="Times New Roman"/>
                <a:ea typeface="Fira Sans Condensed SemiBold"/>
                <a:cs typeface="Times New Roman"/>
              </a:rPr>
              <a:t>Confusion Matrix</a:t>
            </a:r>
          </a:p>
          <a:p>
            <a:pPr algn="ctr"/>
            <a:r>
              <a:rPr lang="en" sz="1300" b="1">
                <a:solidFill>
                  <a:schemeClr val="bg1"/>
                </a:solidFill>
                <a:latin typeface="Times New Roman"/>
                <a:ea typeface="Fira Sans Condensed SemiBold"/>
                <a:cs typeface="Times New Roman"/>
                <a:sym typeface="Fira Sans Condensed SemiBold"/>
              </a:rPr>
              <a:t> &amp;  T-test</a:t>
            </a:r>
            <a:endParaRPr lang="en-US" sz="1300" b="1">
              <a:solidFill>
                <a:schemeClr val="bg1"/>
              </a:solidFill>
              <a:latin typeface="Times New Roman"/>
              <a:ea typeface="Fira Sans Condensed SemiBold"/>
              <a:cs typeface="Times New Roman"/>
            </a:endParaRPr>
          </a:p>
        </p:txBody>
      </p:sp>
      <p:sp>
        <p:nvSpPr>
          <p:cNvPr id="1064" name="Google Shape;1064;p44"/>
          <p:cNvSpPr/>
          <p:nvPr/>
        </p:nvSpPr>
        <p:spPr>
          <a:xfrm>
            <a:off x="4693545" y="1252369"/>
            <a:ext cx="1280100" cy="1280100"/>
          </a:xfrm>
          <a:prstGeom prst="pie">
            <a:avLst>
              <a:gd name="adj1" fmla="val 0"/>
              <a:gd name="adj2" fmla="val 1084499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5" name="Google Shape;1065;p44"/>
          <p:cNvSpPr/>
          <p:nvPr/>
        </p:nvSpPr>
        <p:spPr>
          <a:xfrm>
            <a:off x="4696732" y="1252961"/>
            <a:ext cx="1280100" cy="1280100"/>
          </a:xfrm>
          <a:prstGeom prst="pie">
            <a:avLst>
              <a:gd name="adj1" fmla="val 10739775"/>
              <a:gd name="adj2" fmla="val 18512175"/>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6" name="Google Shape;1066;p44"/>
          <p:cNvSpPr/>
          <p:nvPr/>
        </p:nvSpPr>
        <p:spPr>
          <a:xfrm>
            <a:off x="4696732" y="1252961"/>
            <a:ext cx="1280100" cy="1280100"/>
          </a:xfrm>
          <a:prstGeom prst="pie">
            <a:avLst>
              <a:gd name="adj1" fmla="val 12199043"/>
              <a:gd name="adj2" fmla="val 7332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7" name="Google Shape;1067;p44"/>
          <p:cNvSpPr txBox="1"/>
          <p:nvPr/>
        </p:nvSpPr>
        <p:spPr>
          <a:xfrm>
            <a:off x="4696732" y="1721110"/>
            <a:ext cx="1280100" cy="34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20,718 rows - 28</a:t>
            </a:r>
            <a:r>
              <a:rPr lang="en-US" b="1">
                <a:solidFill>
                  <a:schemeClr val="bg1"/>
                </a:solidFill>
                <a:effectLst/>
                <a:latin typeface="Times New Roman" panose="02020603050405020304" pitchFamily="18" charset="0"/>
                <a:cs typeface="Times New Roman" panose="02020603050405020304" pitchFamily="18" charset="0"/>
              </a:rPr>
              <a:t> columns</a:t>
            </a:r>
            <a:endParaRPr b="1">
              <a:solidFill>
                <a:schemeClr val="bg1"/>
              </a:solidFill>
              <a:latin typeface="Times New Roman" panose="02020603050405020304" pitchFamily="18" charset="0"/>
              <a:ea typeface="Fira Sans Condensed SemiBold"/>
              <a:cs typeface="Times New Roman" panose="02020603050405020304" pitchFamily="18" charset="0"/>
              <a:sym typeface="Fira Sans Condensed SemiBold"/>
            </a:endParaRPr>
          </a:p>
        </p:txBody>
      </p:sp>
      <p:sp>
        <p:nvSpPr>
          <p:cNvPr id="1068" name="Google Shape;1068;p44"/>
          <p:cNvSpPr/>
          <p:nvPr/>
        </p:nvSpPr>
        <p:spPr>
          <a:xfrm>
            <a:off x="6555865" y="1238334"/>
            <a:ext cx="1280084" cy="1280084"/>
          </a:xfrm>
          <a:prstGeom prst="pie">
            <a:avLst>
              <a:gd name="adj1" fmla="val 0"/>
              <a:gd name="adj2" fmla="val 1076818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9" name="Google Shape;1069;p44"/>
          <p:cNvSpPr/>
          <p:nvPr/>
        </p:nvSpPr>
        <p:spPr>
          <a:xfrm>
            <a:off x="6559052" y="1252968"/>
            <a:ext cx="1280084" cy="1280084"/>
          </a:xfrm>
          <a:prstGeom prst="pie">
            <a:avLst>
              <a:gd name="adj1" fmla="val 10857830"/>
              <a:gd name="adj2" fmla="val 18512175"/>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0" name="Google Shape;1070;p44"/>
          <p:cNvSpPr/>
          <p:nvPr/>
        </p:nvSpPr>
        <p:spPr>
          <a:xfrm>
            <a:off x="6559052" y="1252968"/>
            <a:ext cx="1280084" cy="1280084"/>
          </a:xfrm>
          <a:prstGeom prst="pie">
            <a:avLst>
              <a:gd name="adj1" fmla="val 12199043"/>
              <a:gd name="adj2" fmla="val 7332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1" name="Google Shape;1071;p44"/>
          <p:cNvSpPr txBox="1"/>
          <p:nvPr/>
        </p:nvSpPr>
        <p:spPr>
          <a:xfrm>
            <a:off x="6412698" y="1652754"/>
            <a:ext cx="1595177" cy="46895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bg1"/>
                </a:solidFill>
                <a:latin typeface="Times New Roman" panose="02020603050405020304" pitchFamily="18" charset="0"/>
                <a:ea typeface="Fira Sans Condensed SemiBold"/>
                <a:cs typeface="Times New Roman" panose="02020603050405020304" pitchFamily="18" charset="0"/>
                <a:sym typeface="Fira Sans Condensed SemiBold"/>
              </a:rPr>
              <a:t>Songs, Artist, Albums, Channels</a:t>
            </a:r>
            <a:endParaRPr sz="1300" b="1">
              <a:solidFill>
                <a:schemeClr val="bg1"/>
              </a:solidFill>
              <a:latin typeface="Times New Roman" panose="02020603050405020304" pitchFamily="18" charset="0"/>
              <a:ea typeface="Fira Sans Condensed SemiBold"/>
              <a:cs typeface="Times New Roman" panose="02020603050405020304" pitchFamily="18" charset="0"/>
              <a:sym typeface="Fira Sans Condensed SemiBold"/>
            </a:endParaRPr>
          </a:p>
        </p:txBody>
      </p:sp>
      <p:sp>
        <p:nvSpPr>
          <p:cNvPr id="1073" name="Google Shape;1073;p44"/>
          <p:cNvSpPr txBox="1"/>
          <p:nvPr/>
        </p:nvSpPr>
        <p:spPr>
          <a:xfrm>
            <a:off x="1012535" y="1346126"/>
            <a:ext cx="2548877" cy="2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3"/>
                </a:solidFill>
                <a:latin typeface="Times New Roman"/>
                <a:ea typeface="Fira Sans Extra Condensed Medium"/>
                <a:cs typeface="Times New Roman"/>
                <a:sym typeface="Fira Sans Extra Condensed Medium"/>
              </a:rPr>
              <a:t>Exploratory Analysis &amp;</a:t>
            </a:r>
            <a:endParaRPr lang="en" sz="1600" b="1">
              <a:solidFill>
                <a:schemeClr val="accent3"/>
              </a:solidFill>
              <a:latin typeface="Times New Roman"/>
              <a:ea typeface="Fira Sans Extra Condensed Medium"/>
              <a:cs typeface="Times New Roman"/>
            </a:endParaRPr>
          </a:p>
          <a:p>
            <a:r>
              <a:rPr lang="en-US" sz="1600" b="1">
                <a:solidFill>
                  <a:srgbClr val="00B050"/>
                </a:solidFill>
                <a:latin typeface="Times New Roman"/>
                <a:ea typeface="Fira Sans Extra Condensed Medium"/>
                <a:cs typeface="Times New Roman"/>
                <a:sym typeface="Fira Sans Extra Condensed Medium"/>
              </a:rPr>
              <a:t>Data preparation</a:t>
            </a:r>
            <a:endParaRPr lang="en-US" sz="1600" b="1">
              <a:solidFill>
                <a:srgbClr val="00B050"/>
              </a:solidFill>
              <a:latin typeface="Times New Roman"/>
              <a:ea typeface="Fira Sans Extra Condensed Medium"/>
              <a:cs typeface="Times New Roman"/>
            </a:endParaRPr>
          </a:p>
        </p:txBody>
      </p:sp>
      <p:grpSp>
        <p:nvGrpSpPr>
          <p:cNvPr id="1075" name="Google Shape;1075;p44"/>
          <p:cNvGrpSpPr/>
          <p:nvPr/>
        </p:nvGrpSpPr>
        <p:grpSpPr>
          <a:xfrm>
            <a:off x="394107" y="2433400"/>
            <a:ext cx="2687136" cy="622472"/>
            <a:chOff x="443376" y="2087984"/>
            <a:chExt cx="2374424" cy="622472"/>
          </a:xfrm>
        </p:grpSpPr>
        <p:sp>
          <p:nvSpPr>
            <p:cNvPr id="1076" name="Google Shape;1076;p44"/>
            <p:cNvSpPr txBox="1"/>
            <p:nvPr/>
          </p:nvSpPr>
          <p:spPr>
            <a:xfrm>
              <a:off x="443376" y="2087984"/>
              <a:ext cx="2308192" cy="2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Times New Roman"/>
                  <a:ea typeface="Fira Sans Extra Condensed Medium"/>
                  <a:cs typeface="Times New Roman"/>
                  <a:sym typeface="Fira Sans Extra Condensed Medium"/>
                </a:rPr>
                <a:t>Preliminary Analysis</a:t>
              </a:r>
              <a:endParaRPr lang="en-US" sz="1600" b="1" dirty="0">
                <a:solidFill>
                  <a:schemeClr val="accent4"/>
                </a:solidFill>
                <a:latin typeface="Times New Roman"/>
                <a:ea typeface="Fira Sans Extra Condensed Medium"/>
                <a:cs typeface="Times New Roman"/>
              </a:endParaRPr>
            </a:p>
          </p:txBody>
        </p:sp>
        <p:sp>
          <p:nvSpPr>
            <p:cNvPr id="1077" name="Google Shape;1077;p44"/>
            <p:cNvSpPr txBox="1"/>
            <p:nvPr/>
          </p:nvSpPr>
          <p:spPr>
            <a:xfrm>
              <a:off x="462800" y="2324056"/>
              <a:ext cx="23550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Times New Roman" panose="02020603050405020304" pitchFamily="18" charset="0"/>
                  <a:ea typeface="Roboto"/>
                  <a:cs typeface="Times New Roman" panose="02020603050405020304" pitchFamily="18" charset="0"/>
                  <a:sym typeface="Roboto"/>
                </a:rPr>
                <a:t>Features of Songs, Artists, Albums and Channels</a:t>
              </a:r>
              <a:endParaRPr sz="1100">
                <a:solidFill>
                  <a:schemeClr val="dk1"/>
                </a:solidFill>
                <a:latin typeface="Times New Roman" panose="02020603050405020304" pitchFamily="18" charset="0"/>
                <a:ea typeface="Roboto"/>
                <a:cs typeface="Times New Roman" panose="02020603050405020304" pitchFamily="18" charset="0"/>
                <a:sym typeface="Roboto"/>
              </a:endParaRPr>
            </a:p>
          </p:txBody>
        </p:sp>
      </p:grpSp>
      <p:grpSp>
        <p:nvGrpSpPr>
          <p:cNvPr id="1078" name="Google Shape;1078;p44"/>
          <p:cNvGrpSpPr/>
          <p:nvPr/>
        </p:nvGrpSpPr>
        <p:grpSpPr>
          <a:xfrm>
            <a:off x="1042376" y="3128557"/>
            <a:ext cx="2744833" cy="679240"/>
            <a:chOff x="462787" y="3133581"/>
            <a:chExt cx="2425407" cy="679240"/>
          </a:xfrm>
        </p:grpSpPr>
        <p:sp>
          <p:nvSpPr>
            <p:cNvPr id="1079" name="Google Shape;1079;p44"/>
            <p:cNvSpPr txBox="1"/>
            <p:nvPr/>
          </p:nvSpPr>
          <p:spPr>
            <a:xfrm>
              <a:off x="462787" y="3133581"/>
              <a:ext cx="2425407" cy="2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1"/>
                  </a:solidFill>
                  <a:latin typeface="Times New Roman"/>
                  <a:ea typeface="Fira Sans Extra Condensed Medium"/>
                  <a:cs typeface="Times New Roman"/>
                  <a:sym typeface="Fira Sans Extra Condensed Medium"/>
                </a:rPr>
                <a:t>Analysis &amp; Modelling</a:t>
              </a:r>
              <a:endParaRPr lang="en-US" sz="1600" b="1" dirty="0">
                <a:solidFill>
                  <a:schemeClr val="accent1"/>
                </a:solidFill>
                <a:latin typeface="Times New Roman"/>
                <a:ea typeface="Fira Sans Extra Condensed Medium"/>
                <a:cs typeface="Times New Roman"/>
              </a:endParaRPr>
            </a:p>
          </p:txBody>
        </p:sp>
        <p:sp>
          <p:nvSpPr>
            <p:cNvPr id="1080" name="Google Shape;1080;p44"/>
            <p:cNvSpPr txBox="1"/>
            <p:nvPr/>
          </p:nvSpPr>
          <p:spPr>
            <a:xfrm>
              <a:off x="462800" y="3521717"/>
              <a:ext cx="2355000" cy="291104"/>
            </a:xfrm>
            <a:prstGeom prst="rect">
              <a:avLst/>
            </a:prstGeom>
            <a:noFill/>
            <a:ln>
              <a:noFill/>
            </a:ln>
          </p:spPr>
          <p:txBody>
            <a:bodyPr spcFirstLastPara="1" wrap="square" lIns="91425" tIns="91425" rIns="91425" bIns="91425" anchor="ctr" anchorCtr="0">
              <a:noAutofit/>
            </a:bodyPr>
            <a:lstStyle/>
            <a:p>
              <a:r>
                <a:rPr lang="en" sz="1100">
                  <a:solidFill>
                    <a:schemeClr val="dk1"/>
                  </a:solidFill>
                  <a:latin typeface="Times New Roman"/>
                  <a:ea typeface="Roboto"/>
                  <a:cs typeface="Times New Roman"/>
                  <a:sym typeface="Roboto"/>
                </a:rPr>
                <a:t>Logistic Regression &amp; Confusion matrix</a:t>
              </a:r>
            </a:p>
            <a:p>
              <a:r>
                <a:rPr lang="en" sz="1100">
                  <a:latin typeface="Times New Roman"/>
                  <a:ea typeface="Roboto"/>
                  <a:cs typeface="Times New Roman"/>
                  <a:sym typeface="Roboto"/>
                </a:rPr>
                <a:t>Linear Regression &amp; </a:t>
              </a:r>
              <a:r>
                <a:rPr lang="en" sz="1100">
                  <a:solidFill>
                    <a:schemeClr val="dk1"/>
                  </a:solidFill>
                  <a:latin typeface="Times New Roman"/>
                  <a:ea typeface="Roboto"/>
                  <a:cs typeface="Times New Roman"/>
                  <a:sym typeface="Roboto"/>
                </a:rPr>
                <a:t>Correlation Matrix</a:t>
              </a:r>
              <a:endParaRPr lang="en" sz="1100">
                <a:solidFill>
                  <a:schemeClr val="dk1"/>
                </a:solidFill>
                <a:highlight>
                  <a:srgbClr val="FFFF00"/>
                </a:highlight>
                <a:latin typeface="Times New Roman"/>
                <a:ea typeface="Roboto"/>
                <a:cs typeface="Times New Roman"/>
                <a:sym typeface="Roboto"/>
              </a:endParaRPr>
            </a:p>
            <a:p>
              <a:r>
                <a:rPr lang="en" sz="1100">
                  <a:solidFill>
                    <a:schemeClr val="dk1"/>
                  </a:solidFill>
                  <a:latin typeface="Times New Roman"/>
                  <a:ea typeface="Roboto"/>
                  <a:cs typeface="Times New Roman"/>
                  <a:sym typeface="Roboto"/>
                </a:rPr>
                <a:t>t-test of dependence samples</a:t>
              </a:r>
              <a:endParaRPr sz="1100">
                <a:solidFill>
                  <a:schemeClr val="dk1"/>
                </a:solidFill>
                <a:highlight>
                  <a:srgbClr val="FFFF00"/>
                </a:highlight>
                <a:latin typeface="Times New Roman"/>
                <a:ea typeface="Roboto"/>
                <a:cs typeface="Times New Roman"/>
              </a:endParaRPr>
            </a:p>
          </p:txBody>
        </p:sp>
      </p:grpSp>
      <p:grpSp>
        <p:nvGrpSpPr>
          <p:cNvPr id="1081" name="Google Shape;1081;p44"/>
          <p:cNvGrpSpPr/>
          <p:nvPr/>
        </p:nvGrpSpPr>
        <p:grpSpPr>
          <a:xfrm>
            <a:off x="458095" y="4213702"/>
            <a:ext cx="2665153" cy="707785"/>
            <a:chOff x="462800" y="3944249"/>
            <a:chExt cx="2355000" cy="707785"/>
          </a:xfrm>
        </p:grpSpPr>
        <p:sp>
          <p:nvSpPr>
            <p:cNvPr id="1082" name="Google Shape;1082;p44"/>
            <p:cNvSpPr txBox="1"/>
            <p:nvPr/>
          </p:nvSpPr>
          <p:spPr>
            <a:xfrm>
              <a:off x="466557" y="3944249"/>
              <a:ext cx="2252267" cy="2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2"/>
                  </a:solidFill>
                  <a:latin typeface="Times New Roman"/>
                  <a:ea typeface="Fira Sans Extra Condensed Medium"/>
                  <a:cs typeface="Times New Roman"/>
                  <a:sym typeface="Fira Sans Extra Condensed Medium"/>
                </a:rPr>
                <a:t>Conclusion and </a:t>
              </a:r>
              <a:r>
                <a:rPr lang="en-US" sz="1600" b="1" dirty="0">
                  <a:solidFill>
                    <a:schemeClr val="accent2"/>
                  </a:solidFill>
                  <a:latin typeface="Times New Roman"/>
                  <a:ea typeface="Fira Sans Extra Condensed Medium"/>
                  <a:cs typeface="Times New Roman"/>
                  <a:sym typeface="Fira Sans Extra Condensed Medium"/>
                </a:rPr>
                <a:t>Recommendations</a:t>
              </a:r>
              <a:endParaRPr lang="en-US" sz="1600" b="1" dirty="0">
                <a:solidFill>
                  <a:schemeClr val="accent2"/>
                </a:solidFill>
                <a:latin typeface="Times New Roman"/>
                <a:ea typeface="Fira Sans Extra Condensed Medium"/>
                <a:cs typeface="Times New Roman"/>
              </a:endParaRPr>
            </a:p>
          </p:txBody>
        </p:sp>
        <p:sp>
          <p:nvSpPr>
            <p:cNvPr id="1083" name="Google Shape;1083;p44"/>
            <p:cNvSpPr txBox="1"/>
            <p:nvPr/>
          </p:nvSpPr>
          <p:spPr>
            <a:xfrm>
              <a:off x="462800" y="4265634"/>
              <a:ext cx="23550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solidFill>
                    <a:schemeClr val="dk1"/>
                  </a:solidFill>
                  <a:latin typeface="Times New Roman" panose="02020603050405020304" pitchFamily="18" charset="0"/>
                  <a:ea typeface="Roboto"/>
                  <a:cs typeface="Times New Roman" panose="02020603050405020304" pitchFamily="18" charset="0"/>
                  <a:sym typeface="Roboto"/>
                </a:rPr>
                <a:t>Proposals based on Analysis and Conclusion</a:t>
              </a:r>
              <a:endParaRPr sz="1100" dirty="0">
                <a:solidFill>
                  <a:schemeClr val="dk1"/>
                </a:solidFill>
                <a:latin typeface="Times New Roman" panose="02020603050405020304" pitchFamily="18" charset="0"/>
                <a:ea typeface="Roboto"/>
                <a:cs typeface="Times New Roman" panose="02020603050405020304" pitchFamily="18" charset="0"/>
                <a:sym typeface="Roboto"/>
              </a:endParaRPr>
            </a:p>
          </p:txBody>
        </p:sp>
      </p:grpSp>
      <p:sp>
        <p:nvSpPr>
          <p:cNvPr id="3" name="Google Shape;1077;p44">
            <a:extLst>
              <a:ext uri="{FF2B5EF4-FFF2-40B4-BE49-F238E27FC236}">
                <a16:creationId xmlns:a16="http://schemas.microsoft.com/office/drawing/2014/main" id="{5F767549-9B72-ED04-F218-6533C9B1682E}"/>
              </a:ext>
            </a:extLst>
          </p:cNvPr>
          <p:cNvSpPr txBox="1"/>
          <p:nvPr/>
        </p:nvSpPr>
        <p:spPr>
          <a:xfrm>
            <a:off x="1012535" y="1802247"/>
            <a:ext cx="2548877" cy="31873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solidFill>
                  <a:schemeClr val="dk1"/>
                </a:solidFill>
                <a:latin typeface="Times New Roman" panose="02020603050405020304" pitchFamily="18" charset="0"/>
                <a:ea typeface="Roboto"/>
                <a:cs typeface="Times New Roman" panose="02020603050405020304" pitchFamily="18" charset="0"/>
                <a:sym typeface="Roboto"/>
              </a:rPr>
              <a:t>Combine and delete variables</a:t>
            </a:r>
          </a:p>
          <a:p>
            <a:r>
              <a:rPr lang="en" sz="1100" dirty="0">
                <a:solidFill>
                  <a:schemeClr val="dk1"/>
                </a:solidFill>
                <a:latin typeface="Times New Roman"/>
                <a:ea typeface="Roboto"/>
                <a:cs typeface="Times New Roman"/>
                <a:sym typeface="Roboto"/>
              </a:rPr>
              <a:t>Duplicated, Missing values, Outliners &amp; New Variable Column</a:t>
            </a:r>
            <a:endParaRPr lang="en" sz="1100" dirty="0">
              <a:solidFill>
                <a:schemeClr val="dk1"/>
              </a:solidFill>
              <a:latin typeface="Times New Roman"/>
              <a:ea typeface="Roboto"/>
              <a:cs typeface="Times New Roman"/>
            </a:endParaRPr>
          </a:p>
        </p:txBody>
      </p:sp>
    </p:spTree>
    <p:extLst>
      <p:ext uri="{BB962C8B-B14F-4D97-AF65-F5344CB8AC3E}">
        <p14:creationId xmlns:p14="http://schemas.microsoft.com/office/powerpoint/2010/main" val="4217799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0"/>
          <p:cNvSpPr txBox="1">
            <a:spLocks noGrp="1"/>
          </p:cNvSpPr>
          <p:nvPr>
            <p:ph type="title"/>
          </p:nvPr>
        </p:nvSpPr>
        <p:spPr>
          <a:xfrm>
            <a:off x="457200" y="411450"/>
            <a:ext cx="8229600" cy="481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200">
                <a:solidFill>
                  <a:schemeClr val="accent1"/>
                </a:solidFill>
                <a:latin typeface="Times New Roman" panose="02020603050405020304" pitchFamily="18" charset="0"/>
                <a:ea typeface="Fira Sans Extra Condensed Medium"/>
                <a:cs typeface="Times New Roman" panose="02020603050405020304" pitchFamily="18" charset="0"/>
                <a:sym typeface="Fira Sans Extra Condensed Medium"/>
              </a:rPr>
              <a:t>Prediction Modelling</a:t>
            </a:r>
          </a:p>
        </p:txBody>
      </p:sp>
      <p:sp>
        <p:nvSpPr>
          <p:cNvPr id="236" name="Google Shape;236;p20"/>
          <p:cNvSpPr/>
          <p:nvPr/>
        </p:nvSpPr>
        <p:spPr>
          <a:xfrm>
            <a:off x="1051500" y="1161040"/>
            <a:ext cx="2094007" cy="380924"/>
          </a:xfrm>
          <a:custGeom>
            <a:avLst/>
            <a:gdLst/>
            <a:ahLst/>
            <a:cxnLst/>
            <a:rect l="l" t="t" r="r" b="b"/>
            <a:pathLst>
              <a:path w="9155" h="2086" extrusionOk="0">
                <a:moveTo>
                  <a:pt x="0" y="1"/>
                </a:moveTo>
                <a:lnTo>
                  <a:pt x="0" y="2085"/>
                </a:lnTo>
                <a:lnTo>
                  <a:pt x="9155" y="2085"/>
                </a:lnTo>
                <a:lnTo>
                  <a:pt x="915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8" name="Google Shape;238;p20"/>
          <p:cNvSpPr txBox="1"/>
          <p:nvPr/>
        </p:nvSpPr>
        <p:spPr>
          <a:xfrm>
            <a:off x="1232113" y="1224602"/>
            <a:ext cx="1543744" cy="25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Times New Roman"/>
                <a:ea typeface="Fira Sans Extra Condensed Medium"/>
                <a:cs typeface="Times New Roman"/>
                <a:sym typeface="Fira Sans Extra Condensed Medium"/>
              </a:rPr>
              <a:t>Linear Regression</a:t>
            </a:r>
            <a:endParaRPr lang="en-US">
              <a:solidFill>
                <a:srgbClr val="FFFFFF"/>
              </a:solidFill>
              <a:latin typeface="Times New Roman"/>
              <a:ea typeface="Fira Sans Extra Condensed Medium"/>
              <a:cs typeface="Times New Roman"/>
            </a:endParaRPr>
          </a:p>
        </p:txBody>
      </p:sp>
      <p:grpSp>
        <p:nvGrpSpPr>
          <p:cNvPr id="2" name="Group 1">
            <a:extLst>
              <a:ext uri="{FF2B5EF4-FFF2-40B4-BE49-F238E27FC236}">
                <a16:creationId xmlns:a16="http://schemas.microsoft.com/office/drawing/2014/main" id="{55B9468A-33E4-2384-D1F7-712CBDF34986}"/>
              </a:ext>
            </a:extLst>
          </p:cNvPr>
          <p:cNvGrpSpPr/>
          <p:nvPr/>
        </p:nvGrpSpPr>
        <p:grpSpPr>
          <a:xfrm>
            <a:off x="457200" y="1112364"/>
            <a:ext cx="609000" cy="429600"/>
            <a:chOff x="5304349" y="1493465"/>
            <a:chExt cx="609000" cy="429600"/>
          </a:xfrm>
        </p:grpSpPr>
        <p:sp>
          <p:nvSpPr>
            <p:cNvPr id="235" name="Google Shape;235;p20"/>
            <p:cNvSpPr/>
            <p:nvPr/>
          </p:nvSpPr>
          <p:spPr>
            <a:xfrm rot="-2700000">
              <a:off x="5403929" y="1503345"/>
              <a:ext cx="409839" cy="40983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0" name="Google Shape;240;p20"/>
            <p:cNvSpPr txBox="1"/>
            <p:nvPr/>
          </p:nvSpPr>
          <p:spPr>
            <a:xfrm>
              <a:off x="5304349" y="1493465"/>
              <a:ext cx="6090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02</a:t>
              </a:r>
              <a:endParaRPr sz="160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pic>
        <p:nvPicPr>
          <p:cNvPr id="3" name="Picture 2">
            <a:extLst>
              <a:ext uri="{FF2B5EF4-FFF2-40B4-BE49-F238E27FC236}">
                <a16:creationId xmlns:a16="http://schemas.microsoft.com/office/drawing/2014/main" id="{364C718A-1C98-F8DB-B2E3-6EBDB8C8D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330" y="1616964"/>
            <a:ext cx="6443803" cy="337628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CB6FFD2C-8991-5896-1333-680289E256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867" y="2265978"/>
            <a:ext cx="6884932" cy="28830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269" name="Picture 5">
            <a:extLst>
              <a:ext uri="{FF2B5EF4-FFF2-40B4-BE49-F238E27FC236}">
                <a16:creationId xmlns:a16="http://schemas.microsoft.com/office/drawing/2014/main" id="{CD351F6E-AC30-9BE9-80A0-FC75B207CE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867" y="2699024"/>
            <a:ext cx="5301397" cy="30121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772C13AE-0442-E48D-698B-35366F197C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867" y="3144979"/>
            <a:ext cx="3950230" cy="29261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910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0"/>
          <p:cNvSpPr txBox="1">
            <a:spLocks noGrp="1"/>
          </p:cNvSpPr>
          <p:nvPr>
            <p:ph type="title"/>
          </p:nvPr>
        </p:nvSpPr>
        <p:spPr>
          <a:xfrm>
            <a:off x="457200" y="411450"/>
            <a:ext cx="8229600" cy="481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200">
                <a:solidFill>
                  <a:schemeClr val="accent1"/>
                </a:solidFill>
                <a:latin typeface="Times New Roman" panose="02020603050405020304" pitchFamily="18" charset="0"/>
                <a:ea typeface="Fira Sans Extra Condensed Medium"/>
                <a:cs typeface="Times New Roman" panose="02020603050405020304" pitchFamily="18" charset="0"/>
                <a:sym typeface="Fira Sans Extra Condensed Medium"/>
              </a:rPr>
              <a:t>Prediction Modelling</a:t>
            </a:r>
          </a:p>
        </p:txBody>
      </p:sp>
      <p:sp>
        <p:nvSpPr>
          <p:cNvPr id="236" name="Google Shape;236;p20"/>
          <p:cNvSpPr/>
          <p:nvPr/>
        </p:nvSpPr>
        <p:spPr>
          <a:xfrm>
            <a:off x="1051500" y="1161040"/>
            <a:ext cx="2094007" cy="380924"/>
          </a:xfrm>
          <a:custGeom>
            <a:avLst/>
            <a:gdLst/>
            <a:ahLst/>
            <a:cxnLst/>
            <a:rect l="l" t="t" r="r" b="b"/>
            <a:pathLst>
              <a:path w="9155" h="2086" extrusionOk="0">
                <a:moveTo>
                  <a:pt x="0" y="1"/>
                </a:moveTo>
                <a:lnTo>
                  <a:pt x="0" y="2085"/>
                </a:lnTo>
                <a:lnTo>
                  <a:pt x="9155" y="2085"/>
                </a:lnTo>
                <a:lnTo>
                  <a:pt x="915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8" name="Google Shape;238;p20"/>
          <p:cNvSpPr txBox="1"/>
          <p:nvPr/>
        </p:nvSpPr>
        <p:spPr>
          <a:xfrm>
            <a:off x="1232113" y="1224602"/>
            <a:ext cx="1543744" cy="25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Times New Roman"/>
                <a:ea typeface="Fira Sans Extra Condensed Medium"/>
                <a:cs typeface="Times New Roman"/>
                <a:sym typeface="Fira Sans Extra Condensed Medium"/>
              </a:rPr>
              <a:t>Linear Regression</a:t>
            </a:r>
            <a:endParaRPr lang="en-US">
              <a:solidFill>
                <a:srgbClr val="FFFFFF"/>
              </a:solidFill>
              <a:latin typeface="Times New Roman"/>
              <a:ea typeface="Fira Sans Extra Condensed Medium"/>
              <a:cs typeface="Times New Roman"/>
            </a:endParaRPr>
          </a:p>
        </p:txBody>
      </p:sp>
      <p:grpSp>
        <p:nvGrpSpPr>
          <p:cNvPr id="2" name="Group 1">
            <a:extLst>
              <a:ext uri="{FF2B5EF4-FFF2-40B4-BE49-F238E27FC236}">
                <a16:creationId xmlns:a16="http://schemas.microsoft.com/office/drawing/2014/main" id="{55B9468A-33E4-2384-D1F7-712CBDF34986}"/>
              </a:ext>
            </a:extLst>
          </p:cNvPr>
          <p:cNvGrpSpPr/>
          <p:nvPr/>
        </p:nvGrpSpPr>
        <p:grpSpPr>
          <a:xfrm>
            <a:off x="457200" y="1112364"/>
            <a:ext cx="609000" cy="429600"/>
            <a:chOff x="5304349" y="1493465"/>
            <a:chExt cx="609000" cy="429600"/>
          </a:xfrm>
        </p:grpSpPr>
        <p:sp>
          <p:nvSpPr>
            <p:cNvPr id="235" name="Google Shape;235;p20"/>
            <p:cNvSpPr/>
            <p:nvPr/>
          </p:nvSpPr>
          <p:spPr>
            <a:xfrm rot="-2700000">
              <a:off x="5403929" y="1503345"/>
              <a:ext cx="409839" cy="40983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0" name="Google Shape;240;p20"/>
            <p:cNvSpPr txBox="1"/>
            <p:nvPr/>
          </p:nvSpPr>
          <p:spPr>
            <a:xfrm>
              <a:off x="5304349" y="1493465"/>
              <a:ext cx="6090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02</a:t>
              </a:r>
              <a:endParaRPr sz="160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sp>
        <p:nvSpPr>
          <p:cNvPr id="4" name="TextBox 3">
            <a:extLst>
              <a:ext uri="{FF2B5EF4-FFF2-40B4-BE49-F238E27FC236}">
                <a16:creationId xmlns:a16="http://schemas.microsoft.com/office/drawing/2014/main" id="{F8AC54E3-E1D9-BD78-D12F-4F18026A687D}"/>
              </a:ext>
            </a:extLst>
          </p:cNvPr>
          <p:cNvSpPr txBox="1"/>
          <p:nvPr/>
        </p:nvSpPr>
        <p:spPr>
          <a:xfrm>
            <a:off x="471899" y="2082800"/>
            <a:ext cx="8229600" cy="2246769"/>
          </a:xfrm>
          <a:prstGeom prst="rect">
            <a:avLst/>
          </a:prstGeom>
          <a:noFill/>
        </p:spPr>
        <p:txBody>
          <a:bodyPr wrap="square" lIns="91440" tIns="45720" rIns="91440" bIns="45720" rtlCol="0" anchor="t">
            <a:spAutoFit/>
          </a:bodyPr>
          <a:lstStyle/>
          <a:p>
            <a:pPr algn="just" rtl="0" fontAlgn="base"/>
            <a:r>
              <a:rPr lang="en-US" b="0" i="0" u="none" strike="noStrike">
                <a:solidFill>
                  <a:srgbClr val="000000"/>
                </a:solidFill>
                <a:effectLst/>
                <a:latin typeface="Times New Roman"/>
              </a:rPr>
              <a:t>Reading the statistic of the two models, we can </a:t>
            </a:r>
            <a:r>
              <a:rPr lang="en-US" b="1" i="1" u="none" strike="noStrike">
                <a:solidFill>
                  <a:srgbClr val="000000"/>
                </a:solidFill>
                <a:effectLst/>
                <a:latin typeface="Times New Roman"/>
              </a:rPr>
              <a:t>conclude </a:t>
            </a:r>
            <a:r>
              <a:rPr lang="en-US" b="0" i="0" u="none" strike="noStrike">
                <a:solidFill>
                  <a:srgbClr val="000000"/>
                </a:solidFill>
                <a:effectLst/>
                <a:latin typeface="Times New Roman"/>
              </a:rPr>
              <a:t>that: </a:t>
            </a:r>
          </a:p>
          <a:p>
            <a:pPr algn="just" rtl="0" fontAlgn="base"/>
            <a:endParaRPr lang="en-US" b="0" i="0" u="none" strike="noStrike">
              <a:solidFill>
                <a:srgbClr val="000000"/>
              </a:solidFill>
              <a:effectLst/>
              <a:latin typeface="Times New Roman" panose="02020603050405020304" pitchFamily="18" charset="0"/>
            </a:endParaRPr>
          </a:p>
          <a:p>
            <a:pPr lvl="2" algn="just" fontAlgn="base">
              <a:buFont typeface="Arial" panose="020B0604020202020204" pitchFamily="34" charset="0"/>
              <a:buChar char="•"/>
            </a:pPr>
            <a:r>
              <a:rPr lang="en-US" b="0" i="0" u="none" strike="noStrike">
                <a:solidFill>
                  <a:srgbClr val="000000"/>
                </a:solidFill>
                <a:effectLst/>
                <a:latin typeface="Times New Roman"/>
              </a:rPr>
              <a:t>The prediction ability of YouTube model is around 1.4% and Spotify model is 1.3</a:t>
            </a:r>
            <a:r>
              <a:rPr lang="en-US">
                <a:latin typeface="Times New Roman"/>
              </a:rPr>
              <a:t>%. Both are </a:t>
            </a:r>
            <a:r>
              <a:rPr lang="en-US" b="0" i="0" u="none" strike="noStrike">
                <a:solidFill>
                  <a:srgbClr val="000000"/>
                </a:solidFill>
                <a:effectLst/>
                <a:latin typeface="Times New Roman"/>
              </a:rPr>
              <a:t>low</a:t>
            </a:r>
          </a:p>
          <a:p>
            <a:pPr lvl="2" algn="just" fontAlgn="base">
              <a:buFont typeface="Arial" panose="020B0604020202020204" pitchFamily="34" charset="0"/>
              <a:buChar char="•"/>
            </a:pPr>
            <a:endParaRPr lang="en-US" b="0" i="0" u="none" strike="noStrike">
              <a:solidFill>
                <a:srgbClr val="000000"/>
              </a:solidFill>
              <a:effectLst/>
              <a:latin typeface="Times New Roman" panose="02020603050405020304" pitchFamily="18" charset="0"/>
            </a:endParaRPr>
          </a:p>
          <a:p>
            <a:pPr lvl="2" algn="just" fontAlgn="base">
              <a:buFont typeface="Arial" panose="020B0604020202020204" pitchFamily="34" charset="0"/>
              <a:buChar char="•"/>
            </a:pPr>
            <a:r>
              <a:rPr lang="en-US" b="0" i="0" u="none" strike="noStrike">
                <a:solidFill>
                  <a:srgbClr val="000000"/>
                </a:solidFill>
                <a:effectLst/>
                <a:latin typeface="Times New Roman"/>
              </a:rPr>
              <a:t>The mean squared error values are both very high, meaning a high error values of predicted values compared to observed</a:t>
            </a:r>
          </a:p>
          <a:p>
            <a:pPr lvl="2" algn="just" fontAlgn="base">
              <a:buFont typeface="Arial" panose="020B0604020202020204" pitchFamily="34" charset="0"/>
              <a:buChar char="•"/>
            </a:pPr>
            <a:endParaRPr lang="en-US" b="0" i="0" u="none" strike="noStrike">
              <a:solidFill>
                <a:srgbClr val="000000"/>
              </a:solidFill>
              <a:effectLst/>
              <a:latin typeface="Times New Roman" panose="02020603050405020304" pitchFamily="18" charset="0"/>
            </a:endParaRPr>
          </a:p>
          <a:p>
            <a:pPr lvl="2" algn="just" fontAlgn="base">
              <a:buFont typeface="Arial" panose="020B0604020202020204" pitchFamily="34" charset="0"/>
              <a:buChar char="•"/>
            </a:pPr>
            <a:r>
              <a:rPr lang="en-US" b="0" i="0" u="none" strike="noStrike">
                <a:solidFill>
                  <a:srgbClr val="000000"/>
                </a:solidFill>
                <a:effectLst/>
                <a:latin typeface="Times New Roman"/>
              </a:rPr>
              <a:t>The graphs also demonstrate that even though the models can make some predictions matching the test data, the accuracy is very low.</a:t>
            </a:r>
          </a:p>
          <a:p>
            <a:pPr algn="just"/>
            <a:endParaRPr lang="en-US"/>
          </a:p>
        </p:txBody>
      </p:sp>
    </p:spTree>
    <p:extLst>
      <p:ext uri="{BB962C8B-B14F-4D97-AF65-F5344CB8AC3E}">
        <p14:creationId xmlns:p14="http://schemas.microsoft.com/office/powerpoint/2010/main" val="2104939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4"/>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200">
                <a:solidFill>
                  <a:schemeClr val="accent2"/>
                </a:solidFill>
                <a:latin typeface="Times New Roman"/>
                <a:ea typeface="Fira Sans Extra Condensed Medium"/>
                <a:cs typeface="Times New Roman"/>
                <a:sym typeface="Fira Sans Extra Condensed Medium"/>
              </a:rPr>
              <a:t>Conclusions</a:t>
            </a:r>
          </a:p>
        </p:txBody>
      </p:sp>
      <p:grpSp>
        <p:nvGrpSpPr>
          <p:cNvPr id="374" name="Google Shape;374;p24"/>
          <p:cNvGrpSpPr/>
          <p:nvPr/>
        </p:nvGrpSpPr>
        <p:grpSpPr>
          <a:xfrm>
            <a:off x="459126" y="1169375"/>
            <a:ext cx="1908729" cy="3562800"/>
            <a:chOff x="459126" y="1169375"/>
            <a:chExt cx="1908729" cy="3562800"/>
          </a:xfrm>
        </p:grpSpPr>
        <p:sp>
          <p:nvSpPr>
            <p:cNvPr id="375" name="Google Shape;375;p24"/>
            <p:cNvSpPr/>
            <p:nvPr/>
          </p:nvSpPr>
          <p:spPr>
            <a:xfrm>
              <a:off x="463525" y="1169375"/>
              <a:ext cx="1900200" cy="3562800"/>
            </a:xfrm>
            <a:prstGeom prst="round2DiagRect">
              <a:avLst>
                <a:gd name="adj1" fmla="val 16667"/>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8" name="Google Shape;378;p24"/>
            <p:cNvSpPr txBox="1"/>
            <p:nvPr/>
          </p:nvSpPr>
          <p:spPr>
            <a:xfrm>
              <a:off x="459126" y="2429228"/>
              <a:ext cx="1908729" cy="2125405"/>
            </a:xfrm>
            <a:prstGeom prst="rect">
              <a:avLst/>
            </a:prstGeom>
            <a:noFill/>
            <a:ln>
              <a:noFill/>
            </a:ln>
          </p:spPr>
          <p:txBody>
            <a:bodyPr spcFirstLastPara="1" wrap="square" lIns="182875" tIns="0" rIns="182875" bIns="0" anchor="ctr" anchorCtr="0">
              <a:noAutofit/>
            </a:bodyPr>
            <a:lstStyle/>
            <a:p>
              <a:pPr indent="57150" algn="just"/>
              <a:r>
                <a:rPr lang="en" sz="1100">
                  <a:latin typeface="Times New Roman"/>
                  <a:ea typeface="Roboto"/>
                  <a:cs typeface="Times New Roman"/>
                  <a:sym typeface="Roboto"/>
                </a:rPr>
                <a:t>Songs on Spotify had more views (59.5%) than on YouTube. </a:t>
              </a:r>
              <a:endParaRPr lang="en-US" sz="1100">
                <a:latin typeface="Times New Roman"/>
                <a:ea typeface="Roboto"/>
              </a:endParaRPr>
            </a:p>
            <a:p>
              <a:pPr indent="57150" algn="just"/>
              <a:r>
                <a:rPr lang="en" sz="1100">
                  <a:latin typeface="Times New Roman"/>
                  <a:ea typeface="Roboto"/>
                  <a:cs typeface="Times New Roman"/>
                </a:rPr>
                <a:t>The presence of an </a:t>
              </a:r>
              <a:r>
                <a:rPr lang="en" sz="1100" b="1" i="1">
                  <a:latin typeface="Times New Roman"/>
                  <a:ea typeface="Roboto"/>
                  <a:cs typeface="Times New Roman"/>
                </a:rPr>
                <a:t>official video significantly influenced</a:t>
              </a:r>
              <a:r>
                <a:rPr lang="en" sz="1100">
                  <a:latin typeface="Times New Roman"/>
                  <a:ea typeface="Roboto"/>
                  <a:cs typeface="Times New Roman"/>
                </a:rPr>
                <a:t> a song's popularity.</a:t>
              </a:r>
              <a:endParaRPr lang="en" sz="1100">
                <a:latin typeface="Times New Roman"/>
                <a:ea typeface="Roboto"/>
              </a:endParaRPr>
            </a:p>
            <a:p>
              <a:pPr indent="57150" algn="just"/>
              <a:r>
                <a:rPr lang="en" sz="1100">
                  <a:latin typeface="Times New Roman"/>
                  <a:ea typeface="Roboto"/>
                  <a:cs typeface="Times New Roman"/>
                </a:rPr>
                <a:t>Energy and loudness showed weak or no correlation with Spotify streams and YouTube views</a:t>
              </a:r>
            </a:p>
          </p:txBody>
        </p:sp>
        <p:grpSp>
          <p:nvGrpSpPr>
            <p:cNvPr id="380" name="Google Shape;380;p24"/>
            <p:cNvGrpSpPr/>
            <p:nvPr/>
          </p:nvGrpSpPr>
          <p:grpSpPr>
            <a:xfrm>
              <a:off x="966595" y="1304573"/>
              <a:ext cx="918550" cy="928900"/>
              <a:chOff x="1821645" y="1283698"/>
              <a:chExt cx="918550" cy="928900"/>
            </a:xfrm>
          </p:grpSpPr>
          <p:sp>
            <p:nvSpPr>
              <p:cNvPr id="381" name="Google Shape;381;p24"/>
              <p:cNvSpPr/>
              <p:nvPr/>
            </p:nvSpPr>
            <p:spPr>
              <a:xfrm>
                <a:off x="1821645" y="1283698"/>
                <a:ext cx="459275" cy="928900"/>
              </a:xfrm>
              <a:custGeom>
                <a:avLst/>
                <a:gdLst/>
                <a:ahLst/>
                <a:cxnLst/>
                <a:rect l="l" t="t" r="r" b="b"/>
                <a:pathLst>
                  <a:path w="18371" h="37156" extrusionOk="0">
                    <a:moveTo>
                      <a:pt x="0" y="31769"/>
                    </a:moveTo>
                    <a:lnTo>
                      <a:pt x="18371" y="37156"/>
                    </a:lnTo>
                    <a:lnTo>
                      <a:pt x="18371" y="0"/>
                    </a:lnTo>
                    <a:close/>
                  </a:path>
                </a:pathLst>
              </a:custGeom>
              <a:solidFill>
                <a:schemeClr val="accent3"/>
              </a:solidFill>
              <a:ln>
                <a:noFill/>
              </a:ln>
            </p:spPr>
          </p:sp>
          <p:sp>
            <p:nvSpPr>
              <p:cNvPr id="382" name="Google Shape;382;p24"/>
              <p:cNvSpPr/>
              <p:nvPr/>
            </p:nvSpPr>
            <p:spPr>
              <a:xfrm flipH="1">
                <a:off x="2280920" y="1283698"/>
                <a:ext cx="459275" cy="928900"/>
              </a:xfrm>
              <a:custGeom>
                <a:avLst/>
                <a:gdLst/>
                <a:ahLst/>
                <a:cxnLst/>
                <a:rect l="l" t="t" r="r" b="b"/>
                <a:pathLst>
                  <a:path w="18371" h="37156" extrusionOk="0">
                    <a:moveTo>
                      <a:pt x="0" y="31769"/>
                    </a:moveTo>
                    <a:lnTo>
                      <a:pt x="18371" y="37156"/>
                    </a:lnTo>
                    <a:lnTo>
                      <a:pt x="18371" y="0"/>
                    </a:lnTo>
                    <a:close/>
                  </a:path>
                </a:pathLst>
              </a:custGeom>
              <a:solidFill>
                <a:schemeClr val="accent1"/>
              </a:solidFill>
              <a:ln>
                <a:noFill/>
              </a:ln>
            </p:spPr>
          </p:sp>
        </p:grpSp>
      </p:grpSp>
      <p:grpSp>
        <p:nvGrpSpPr>
          <p:cNvPr id="383" name="Google Shape;383;p24"/>
          <p:cNvGrpSpPr/>
          <p:nvPr/>
        </p:nvGrpSpPr>
        <p:grpSpPr>
          <a:xfrm>
            <a:off x="2574750" y="1169375"/>
            <a:ext cx="1900200" cy="3562800"/>
            <a:chOff x="2574750" y="1169375"/>
            <a:chExt cx="1900200" cy="3562800"/>
          </a:xfrm>
        </p:grpSpPr>
        <p:sp>
          <p:nvSpPr>
            <p:cNvPr id="384" name="Google Shape;384;p24"/>
            <p:cNvSpPr/>
            <p:nvPr/>
          </p:nvSpPr>
          <p:spPr>
            <a:xfrm>
              <a:off x="2574750" y="1169375"/>
              <a:ext cx="1900200" cy="3562800"/>
            </a:xfrm>
            <a:prstGeom prst="round2DiagRect">
              <a:avLst>
                <a:gd name="adj1" fmla="val 1666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7" name="Google Shape;387;p24"/>
            <p:cNvSpPr txBox="1"/>
            <p:nvPr/>
          </p:nvSpPr>
          <p:spPr>
            <a:xfrm>
              <a:off x="2574750" y="1333321"/>
              <a:ext cx="1900200" cy="2564692"/>
            </a:xfrm>
            <a:prstGeom prst="rect">
              <a:avLst/>
            </a:prstGeom>
            <a:noFill/>
            <a:ln>
              <a:noFill/>
            </a:ln>
          </p:spPr>
          <p:txBody>
            <a:bodyPr spcFirstLastPara="1" wrap="square" lIns="182875" tIns="0" rIns="182875" bIns="0" anchor="ctr" anchorCtr="0">
              <a:noAutofit/>
            </a:bodyPr>
            <a:lstStyle/>
            <a:p>
              <a:pPr algn="just"/>
              <a:r>
                <a:rPr lang="en" sz="1200">
                  <a:latin typeface="Times New Roman"/>
                  <a:ea typeface="Roboto"/>
                  <a:cs typeface="Times New Roman"/>
                  <a:sym typeface="Roboto"/>
                </a:rPr>
                <a:t>Ed Sheeran was the top Artist on YouTube, followed by </a:t>
              </a:r>
              <a:r>
                <a:rPr lang="en" sz="1200" err="1">
                  <a:latin typeface="Times New Roman"/>
                  <a:ea typeface="Roboto"/>
                  <a:cs typeface="Times New Roman"/>
                  <a:sym typeface="Roboto"/>
                </a:rPr>
                <a:t>CoComelon</a:t>
              </a:r>
              <a:r>
                <a:rPr lang="en" sz="1200">
                  <a:latin typeface="Times New Roman"/>
                  <a:ea typeface="Roboto"/>
                  <a:cs typeface="Times New Roman"/>
                  <a:sym typeface="Roboto"/>
                </a:rPr>
                <a:t>, a children's content channel. </a:t>
              </a:r>
              <a:endParaRPr lang="en-US" sz="1200">
                <a:latin typeface="Times New Roman"/>
                <a:ea typeface="Roboto"/>
              </a:endParaRPr>
            </a:p>
            <a:p>
              <a:pPr algn="just"/>
              <a:r>
                <a:rPr lang="en" sz="1200">
                  <a:latin typeface="Times New Roman"/>
                  <a:ea typeface="Roboto"/>
                  <a:cs typeface="Times New Roman"/>
                  <a:sym typeface="Roboto"/>
                </a:rPr>
                <a:t>On Spotify, Post Malone was the most successful Artist while Ed Sheeran ranked second.</a:t>
              </a:r>
              <a:endParaRPr lang="en-US" sz="1200">
                <a:latin typeface="Times New Roman"/>
                <a:ea typeface="Roboto"/>
              </a:endParaRPr>
            </a:p>
            <a:p>
              <a:pPr algn="just"/>
              <a:r>
                <a:rPr lang="en" sz="1200">
                  <a:latin typeface="Times New Roman"/>
                  <a:ea typeface="Roboto"/>
                  <a:cs typeface="Times New Roman"/>
                  <a:sym typeface="Roboto"/>
                </a:rPr>
                <a:t>These highlight </a:t>
              </a:r>
              <a:r>
                <a:rPr lang="en" sz="1200" b="1" i="1">
                  <a:latin typeface="Times New Roman"/>
                  <a:ea typeface="Roboto"/>
                  <a:cs typeface="Times New Roman"/>
                  <a:sym typeface="Roboto"/>
                </a:rPr>
                <a:t>differences in consumption</a:t>
              </a:r>
              <a:r>
                <a:rPr lang="en" sz="1200">
                  <a:latin typeface="Times New Roman"/>
                  <a:ea typeface="Roboto"/>
                  <a:cs typeface="Times New Roman"/>
                  <a:sym typeface="Roboto"/>
                </a:rPr>
                <a:t> trend of 2 platforms </a:t>
              </a:r>
              <a:endParaRPr lang="en" sz="1200">
                <a:latin typeface="Times New Roman"/>
                <a:ea typeface="Roboto"/>
                <a:cs typeface="Times New Roman"/>
              </a:endParaRPr>
            </a:p>
          </p:txBody>
        </p:sp>
        <p:grpSp>
          <p:nvGrpSpPr>
            <p:cNvPr id="389" name="Google Shape;389;p24"/>
            <p:cNvGrpSpPr/>
            <p:nvPr/>
          </p:nvGrpSpPr>
          <p:grpSpPr>
            <a:xfrm>
              <a:off x="3048595" y="3876932"/>
              <a:ext cx="918550" cy="721849"/>
              <a:chOff x="1821645" y="3581747"/>
              <a:chExt cx="918550" cy="928901"/>
            </a:xfrm>
          </p:grpSpPr>
          <p:sp>
            <p:nvSpPr>
              <p:cNvPr id="390" name="Google Shape;390;p24"/>
              <p:cNvSpPr/>
              <p:nvPr/>
            </p:nvSpPr>
            <p:spPr>
              <a:xfrm>
                <a:off x="1821645" y="3581747"/>
                <a:ext cx="459275" cy="928900"/>
              </a:xfrm>
              <a:custGeom>
                <a:avLst/>
                <a:gdLst/>
                <a:ahLst/>
                <a:cxnLst/>
                <a:rect l="l" t="t" r="r" b="b"/>
                <a:pathLst>
                  <a:path w="18371" h="37156" extrusionOk="0">
                    <a:moveTo>
                      <a:pt x="0" y="31769"/>
                    </a:moveTo>
                    <a:lnTo>
                      <a:pt x="18371" y="37156"/>
                    </a:lnTo>
                    <a:lnTo>
                      <a:pt x="18371" y="0"/>
                    </a:lnTo>
                    <a:close/>
                  </a:path>
                </a:pathLst>
              </a:custGeom>
              <a:solidFill>
                <a:schemeClr val="accent2"/>
              </a:solidFill>
              <a:ln>
                <a:noFill/>
              </a:ln>
            </p:spPr>
          </p:sp>
          <p:sp>
            <p:nvSpPr>
              <p:cNvPr id="391" name="Google Shape;391;p24"/>
              <p:cNvSpPr/>
              <p:nvPr/>
            </p:nvSpPr>
            <p:spPr>
              <a:xfrm flipH="1">
                <a:off x="2280920" y="3581748"/>
                <a:ext cx="459275" cy="928900"/>
              </a:xfrm>
              <a:custGeom>
                <a:avLst/>
                <a:gdLst/>
                <a:ahLst/>
                <a:cxnLst/>
                <a:rect l="l" t="t" r="r" b="b"/>
                <a:pathLst>
                  <a:path w="18371" h="37156" extrusionOk="0">
                    <a:moveTo>
                      <a:pt x="0" y="31769"/>
                    </a:moveTo>
                    <a:lnTo>
                      <a:pt x="18371" y="37156"/>
                    </a:lnTo>
                    <a:lnTo>
                      <a:pt x="18371" y="0"/>
                    </a:lnTo>
                    <a:close/>
                  </a:path>
                </a:pathLst>
              </a:custGeom>
              <a:solidFill>
                <a:schemeClr val="accent1"/>
              </a:solidFill>
              <a:ln>
                <a:noFill/>
              </a:ln>
            </p:spPr>
          </p:sp>
        </p:grpSp>
      </p:grpSp>
      <p:grpSp>
        <p:nvGrpSpPr>
          <p:cNvPr id="392" name="Google Shape;392;p24"/>
          <p:cNvGrpSpPr/>
          <p:nvPr/>
        </p:nvGrpSpPr>
        <p:grpSpPr>
          <a:xfrm>
            <a:off x="4669050" y="1169375"/>
            <a:ext cx="1900200" cy="3562800"/>
            <a:chOff x="4669050" y="1169375"/>
            <a:chExt cx="1900200" cy="3562800"/>
          </a:xfrm>
        </p:grpSpPr>
        <p:sp>
          <p:nvSpPr>
            <p:cNvPr id="393" name="Google Shape;393;p24"/>
            <p:cNvSpPr/>
            <p:nvPr/>
          </p:nvSpPr>
          <p:spPr>
            <a:xfrm>
              <a:off x="4669050" y="1169375"/>
              <a:ext cx="1900200" cy="3562800"/>
            </a:xfrm>
            <a:prstGeom prst="round2DiagRect">
              <a:avLst>
                <a:gd name="adj1" fmla="val 16667"/>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6" name="Google Shape;396;p24"/>
            <p:cNvSpPr txBox="1"/>
            <p:nvPr/>
          </p:nvSpPr>
          <p:spPr>
            <a:xfrm>
              <a:off x="4669050" y="2258630"/>
              <a:ext cx="1900200" cy="2330123"/>
            </a:xfrm>
            <a:prstGeom prst="rect">
              <a:avLst/>
            </a:prstGeom>
            <a:noFill/>
            <a:ln>
              <a:noFill/>
            </a:ln>
          </p:spPr>
          <p:txBody>
            <a:bodyPr spcFirstLastPara="1" wrap="square" lIns="182875" tIns="0" rIns="182875" bIns="0" anchor="ctr" anchorCtr="0">
              <a:noAutofit/>
            </a:bodyPr>
            <a:lstStyle/>
            <a:p>
              <a:pPr algn="just"/>
              <a:r>
                <a:rPr lang="en" sz="1200">
                  <a:latin typeface="Times New Roman"/>
                  <a:ea typeface="Roboto"/>
                  <a:cs typeface="Times New Roman"/>
                  <a:sym typeface="Roboto"/>
                </a:rPr>
                <a:t>Challenges in accurately predicting licensed &amp; unlicensed songs due to an </a:t>
              </a:r>
              <a:r>
                <a:rPr lang="en" sz="1200" b="1" i="1">
                  <a:latin typeface="Times New Roman"/>
                  <a:ea typeface="Roboto"/>
                  <a:cs typeface="Times New Roman"/>
                  <a:sym typeface="Roboto"/>
                </a:rPr>
                <a:t>imbalanced dataset</a:t>
              </a:r>
              <a:endParaRPr lang="en" sz="1200" b="1" i="1">
                <a:latin typeface="Times New Roman"/>
                <a:ea typeface="Roboto"/>
                <a:cs typeface="Times New Roman"/>
              </a:endParaRPr>
            </a:p>
            <a:p>
              <a:pPr algn="just"/>
              <a:r>
                <a:rPr lang="en" sz="1200">
                  <a:latin typeface="Times New Roman"/>
                  <a:ea typeface="Roboto"/>
                  <a:cs typeface="Times New Roman"/>
                </a:rPr>
                <a:t>t-test confirmed a significant </a:t>
              </a:r>
              <a:r>
                <a:rPr lang="en" sz="1200" b="1" i="1">
                  <a:latin typeface="Times New Roman"/>
                  <a:ea typeface="Roboto"/>
                  <a:cs typeface="Times New Roman"/>
                </a:rPr>
                <a:t>difference in audience engagement</a:t>
              </a:r>
              <a:r>
                <a:rPr lang="en" sz="1200">
                  <a:latin typeface="Times New Roman"/>
                  <a:ea typeface="Roboto"/>
                  <a:cs typeface="Times New Roman"/>
                </a:rPr>
                <a:t> and consumption between 2 platforms.</a:t>
              </a:r>
            </a:p>
          </p:txBody>
        </p:sp>
        <p:grpSp>
          <p:nvGrpSpPr>
            <p:cNvPr id="398" name="Google Shape;398;p24"/>
            <p:cNvGrpSpPr/>
            <p:nvPr/>
          </p:nvGrpSpPr>
          <p:grpSpPr>
            <a:xfrm>
              <a:off x="5171500" y="1207523"/>
              <a:ext cx="918550" cy="1188064"/>
              <a:chOff x="1830175" y="1641138"/>
              <a:chExt cx="918550" cy="928901"/>
            </a:xfrm>
          </p:grpSpPr>
          <p:sp>
            <p:nvSpPr>
              <p:cNvPr id="399" name="Google Shape;399;p24"/>
              <p:cNvSpPr/>
              <p:nvPr/>
            </p:nvSpPr>
            <p:spPr>
              <a:xfrm>
                <a:off x="1830175" y="1641139"/>
                <a:ext cx="459275" cy="928900"/>
              </a:xfrm>
              <a:custGeom>
                <a:avLst/>
                <a:gdLst/>
                <a:ahLst/>
                <a:cxnLst/>
                <a:rect l="l" t="t" r="r" b="b"/>
                <a:pathLst>
                  <a:path w="18371" h="37156" extrusionOk="0">
                    <a:moveTo>
                      <a:pt x="0" y="31769"/>
                    </a:moveTo>
                    <a:lnTo>
                      <a:pt x="18371" y="37156"/>
                    </a:lnTo>
                    <a:lnTo>
                      <a:pt x="18371" y="0"/>
                    </a:lnTo>
                    <a:close/>
                  </a:path>
                </a:pathLst>
              </a:custGeom>
              <a:solidFill>
                <a:schemeClr val="accent6"/>
              </a:solidFill>
              <a:ln>
                <a:noFill/>
              </a:ln>
            </p:spPr>
          </p:sp>
          <p:sp>
            <p:nvSpPr>
              <p:cNvPr id="400" name="Google Shape;400;p24"/>
              <p:cNvSpPr/>
              <p:nvPr/>
            </p:nvSpPr>
            <p:spPr>
              <a:xfrm flipH="1">
                <a:off x="2289450" y="1641138"/>
                <a:ext cx="459275" cy="928900"/>
              </a:xfrm>
              <a:custGeom>
                <a:avLst/>
                <a:gdLst/>
                <a:ahLst/>
                <a:cxnLst/>
                <a:rect l="l" t="t" r="r" b="b"/>
                <a:pathLst>
                  <a:path w="18371" h="37156" extrusionOk="0">
                    <a:moveTo>
                      <a:pt x="0" y="31769"/>
                    </a:moveTo>
                    <a:lnTo>
                      <a:pt x="18371" y="37156"/>
                    </a:lnTo>
                    <a:lnTo>
                      <a:pt x="18371" y="0"/>
                    </a:lnTo>
                    <a:close/>
                  </a:path>
                </a:pathLst>
              </a:custGeom>
              <a:solidFill>
                <a:schemeClr val="accent4"/>
              </a:solidFill>
              <a:ln>
                <a:noFill/>
              </a:ln>
            </p:spPr>
          </p:sp>
        </p:grpSp>
      </p:grpSp>
      <p:grpSp>
        <p:nvGrpSpPr>
          <p:cNvPr id="401" name="Google Shape;401;p24"/>
          <p:cNvGrpSpPr/>
          <p:nvPr/>
        </p:nvGrpSpPr>
        <p:grpSpPr>
          <a:xfrm>
            <a:off x="6776145" y="1169375"/>
            <a:ext cx="1910655" cy="3562800"/>
            <a:chOff x="6776145" y="1169375"/>
            <a:chExt cx="1910655" cy="3562800"/>
          </a:xfrm>
        </p:grpSpPr>
        <p:sp>
          <p:nvSpPr>
            <p:cNvPr id="402" name="Google Shape;402;p24"/>
            <p:cNvSpPr/>
            <p:nvPr/>
          </p:nvSpPr>
          <p:spPr>
            <a:xfrm>
              <a:off x="6786600" y="1169375"/>
              <a:ext cx="1900200" cy="3562800"/>
            </a:xfrm>
            <a:prstGeom prst="round2Diag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5" name="Google Shape;405;p24"/>
            <p:cNvSpPr txBox="1"/>
            <p:nvPr/>
          </p:nvSpPr>
          <p:spPr>
            <a:xfrm>
              <a:off x="6776145" y="1375970"/>
              <a:ext cx="1900200" cy="2389831"/>
            </a:xfrm>
            <a:prstGeom prst="rect">
              <a:avLst/>
            </a:prstGeom>
            <a:noFill/>
            <a:ln>
              <a:noFill/>
            </a:ln>
          </p:spPr>
          <p:txBody>
            <a:bodyPr spcFirstLastPara="1" wrap="square" lIns="182875" tIns="0" rIns="182875" bIns="0" anchor="ctr" anchorCtr="0">
              <a:noAutofit/>
            </a:bodyPr>
            <a:lstStyle/>
            <a:p>
              <a:pPr algn="just"/>
              <a:r>
                <a:rPr lang="en" sz="1200">
                  <a:latin typeface="Times New Roman"/>
                  <a:ea typeface="Roboto"/>
                  <a:cs typeface="Times New Roman"/>
                  <a:sym typeface="Roboto"/>
                </a:rPr>
                <a:t>Linear regression models built on song features (Danceability, Energy, and Loudness) exhibited </a:t>
              </a:r>
              <a:r>
                <a:rPr lang="en" sz="1200" b="1" i="1">
                  <a:latin typeface="Times New Roman"/>
                  <a:ea typeface="Roboto"/>
                  <a:cs typeface="Times New Roman"/>
                  <a:sym typeface="Roboto"/>
                </a:rPr>
                <a:t>low prediction </a:t>
              </a:r>
              <a:endParaRPr lang="en-US" sz="1200" b="1" i="1">
                <a:latin typeface="Times New Roman"/>
                <a:ea typeface="Roboto"/>
              </a:endParaRPr>
            </a:p>
            <a:p>
              <a:pPr algn="just"/>
              <a:r>
                <a:rPr lang="en" sz="1200">
                  <a:latin typeface="Times New Roman"/>
                  <a:ea typeface="Roboto"/>
                  <a:cs typeface="Times New Roman"/>
                  <a:sym typeface="Roboto"/>
                </a:rPr>
                <a:t>This implies that factors beyond these characteristics contribute more significantly to a song's popularity.</a:t>
              </a:r>
              <a:endParaRPr lang="en" sz="1200">
                <a:latin typeface="Times New Roman"/>
                <a:ea typeface="Roboto"/>
                <a:cs typeface="Times New Roman"/>
              </a:endParaRPr>
            </a:p>
          </p:txBody>
        </p:sp>
        <p:grpSp>
          <p:nvGrpSpPr>
            <p:cNvPr id="407" name="Google Shape;407;p24"/>
            <p:cNvGrpSpPr/>
            <p:nvPr/>
          </p:nvGrpSpPr>
          <p:grpSpPr>
            <a:xfrm>
              <a:off x="7237035" y="3678304"/>
              <a:ext cx="918550" cy="928900"/>
              <a:chOff x="1804585" y="3313803"/>
              <a:chExt cx="918550" cy="928900"/>
            </a:xfrm>
          </p:grpSpPr>
          <p:sp>
            <p:nvSpPr>
              <p:cNvPr id="408" name="Google Shape;408;p24"/>
              <p:cNvSpPr/>
              <p:nvPr/>
            </p:nvSpPr>
            <p:spPr>
              <a:xfrm>
                <a:off x="1804585" y="3313803"/>
                <a:ext cx="459275" cy="928900"/>
              </a:xfrm>
              <a:custGeom>
                <a:avLst/>
                <a:gdLst/>
                <a:ahLst/>
                <a:cxnLst/>
                <a:rect l="l" t="t" r="r" b="b"/>
                <a:pathLst>
                  <a:path w="18371" h="37156" extrusionOk="0">
                    <a:moveTo>
                      <a:pt x="0" y="31769"/>
                    </a:moveTo>
                    <a:lnTo>
                      <a:pt x="18371" y="37156"/>
                    </a:lnTo>
                    <a:lnTo>
                      <a:pt x="18371" y="0"/>
                    </a:lnTo>
                    <a:close/>
                  </a:path>
                </a:pathLst>
              </a:custGeom>
              <a:solidFill>
                <a:schemeClr val="accent5"/>
              </a:solidFill>
              <a:ln>
                <a:noFill/>
              </a:ln>
            </p:spPr>
          </p:sp>
          <p:sp>
            <p:nvSpPr>
              <p:cNvPr id="409" name="Google Shape;409;p24"/>
              <p:cNvSpPr/>
              <p:nvPr/>
            </p:nvSpPr>
            <p:spPr>
              <a:xfrm flipH="1">
                <a:off x="2263860" y="3313803"/>
                <a:ext cx="459275" cy="928900"/>
              </a:xfrm>
              <a:custGeom>
                <a:avLst/>
                <a:gdLst/>
                <a:ahLst/>
                <a:cxnLst/>
                <a:rect l="l" t="t" r="r" b="b"/>
                <a:pathLst>
                  <a:path w="18371" h="37156" extrusionOk="0">
                    <a:moveTo>
                      <a:pt x="0" y="31769"/>
                    </a:moveTo>
                    <a:lnTo>
                      <a:pt x="18371" y="37156"/>
                    </a:lnTo>
                    <a:lnTo>
                      <a:pt x="18371" y="0"/>
                    </a:lnTo>
                    <a:close/>
                  </a:path>
                </a:pathLst>
              </a:custGeom>
              <a:solidFill>
                <a:schemeClr val="accent4"/>
              </a:solidFill>
              <a:ln>
                <a:noFill/>
              </a:ln>
            </p:spPr>
          </p:sp>
        </p:grpSp>
      </p:grpSp>
    </p:spTree>
    <p:extLst>
      <p:ext uri="{BB962C8B-B14F-4D97-AF65-F5344CB8AC3E}">
        <p14:creationId xmlns:p14="http://schemas.microsoft.com/office/powerpoint/2010/main" val="2948119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4"/>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200">
                <a:solidFill>
                  <a:schemeClr val="accent2"/>
                </a:solidFill>
                <a:latin typeface="Times New Roman"/>
                <a:ea typeface="Fira Sans Extra Condensed Medium"/>
                <a:cs typeface="Times New Roman"/>
                <a:sym typeface="Fira Sans Extra Condensed Medium"/>
              </a:rPr>
              <a:t>Recommendations</a:t>
            </a:r>
          </a:p>
        </p:txBody>
      </p:sp>
      <p:grpSp>
        <p:nvGrpSpPr>
          <p:cNvPr id="401" name="Google Shape;401;p24"/>
          <p:cNvGrpSpPr/>
          <p:nvPr/>
        </p:nvGrpSpPr>
        <p:grpSpPr>
          <a:xfrm>
            <a:off x="4737510" y="1314383"/>
            <a:ext cx="1902126" cy="1464457"/>
            <a:chOff x="6784674" y="1169375"/>
            <a:chExt cx="1902126" cy="1464457"/>
          </a:xfrm>
        </p:grpSpPr>
        <p:sp>
          <p:nvSpPr>
            <p:cNvPr id="402" name="Google Shape;402;p24"/>
            <p:cNvSpPr/>
            <p:nvPr/>
          </p:nvSpPr>
          <p:spPr>
            <a:xfrm>
              <a:off x="6786600" y="1169375"/>
              <a:ext cx="1900200" cy="1464457"/>
            </a:xfrm>
            <a:prstGeom prst="round2DiagRect">
              <a:avLst>
                <a:gd name="adj1" fmla="val 16667"/>
                <a:gd name="adj2" fmla="val 0"/>
              </a:avLst>
            </a:pr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4" name="Google Shape;404;p24"/>
            <p:cNvSpPr txBox="1"/>
            <p:nvPr/>
          </p:nvSpPr>
          <p:spPr>
            <a:xfrm>
              <a:off x="6805999" y="1393522"/>
              <a:ext cx="1866081" cy="327900"/>
            </a:xfrm>
            <a:prstGeom prst="rect">
              <a:avLst/>
            </a:prstGeom>
            <a:solidFill>
              <a:schemeClr val="accent2">
                <a:lumMod val="40000"/>
                <a:lumOff val="60000"/>
              </a:schemeClr>
            </a:solidFill>
            <a:ln>
              <a:noFill/>
            </a:ln>
          </p:spPr>
          <p:txBody>
            <a:bodyPr spcFirstLastPara="1" wrap="square" lIns="182875" tIns="0" rIns="182875" bIns="0" anchor="ctr" anchorCtr="0">
              <a:noAutofit/>
            </a:bodyPr>
            <a:lstStyle/>
            <a:p>
              <a:pPr marL="0" lvl="0" indent="0" algn="ctr">
                <a:spcBef>
                  <a:spcPts val="0"/>
                </a:spcBef>
                <a:spcAft>
                  <a:spcPts val="0"/>
                </a:spcAft>
                <a:buNone/>
              </a:pPr>
              <a:r>
                <a:rPr lang="en" sz="1600" b="1">
                  <a:solidFill>
                    <a:schemeClr val="dk1"/>
                  </a:solidFill>
                  <a:latin typeface="Times New Roman"/>
                  <a:ea typeface="Fira Sans Extra Condensed"/>
                  <a:cs typeface="Times New Roman"/>
                </a:rPr>
                <a:t>Licenses</a:t>
              </a:r>
              <a:endParaRPr lang="en" sz="1600" b="1" err="1">
                <a:solidFill>
                  <a:schemeClr val="dk1"/>
                </a:solidFill>
                <a:latin typeface="Times New Roman" panose="02020603050405020304" pitchFamily="18" charset="0"/>
                <a:ea typeface="Fira Sans Extra Condensed"/>
                <a:cs typeface="Times New Roman" panose="02020603050405020304" pitchFamily="18" charset="0"/>
              </a:endParaRPr>
            </a:p>
          </p:txBody>
        </p:sp>
        <p:sp>
          <p:nvSpPr>
            <p:cNvPr id="405" name="Google Shape;405;p24"/>
            <p:cNvSpPr txBox="1"/>
            <p:nvPr/>
          </p:nvSpPr>
          <p:spPr>
            <a:xfrm>
              <a:off x="6784674" y="1729959"/>
              <a:ext cx="1866081" cy="752100"/>
            </a:xfrm>
            <a:prstGeom prst="rect">
              <a:avLst/>
            </a:prstGeom>
            <a:solidFill>
              <a:schemeClr val="accent2">
                <a:lumMod val="40000"/>
                <a:lumOff val="60000"/>
              </a:schemeClr>
            </a:solidFill>
            <a:ln>
              <a:noFill/>
            </a:ln>
          </p:spPr>
          <p:txBody>
            <a:bodyPr spcFirstLastPara="1" wrap="square" lIns="182875" tIns="0" rIns="182875" bIns="0" anchor="ctr" anchorCtr="0">
              <a:noAutofit/>
            </a:bodyPr>
            <a:lstStyle/>
            <a:p>
              <a:pPr algn="ctr"/>
              <a:r>
                <a:rPr lang="en" sz="1200">
                  <a:solidFill>
                    <a:schemeClr val="dk1"/>
                  </a:solidFill>
                  <a:latin typeface="Times New Roman"/>
                  <a:ea typeface="Roboto"/>
                  <a:cs typeface="Times New Roman"/>
                  <a:sym typeface="Roboto"/>
                </a:rPr>
                <a:t>Licensing will allow for wider distribution and monetization</a:t>
              </a:r>
              <a:endParaRPr lang="en-US">
                <a:solidFill>
                  <a:schemeClr val="dk1"/>
                </a:solidFill>
              </a:endParaRPr>
            </a:p>
          </p:txBody>
        </p:sp>
      </p:grpSp>
      <p:grpSp>
        <p:nvGrpSpPr>
          <p:cNvPr id="2" name="Google Shape;401;p24">
            <a:extLst>
              <a:ext uri="{FF2B5EF4-FFF2-40B4-BE49-F238E27FC236}">
                <a16:creationId xmlns:a16="http://schemas.microsoft.com/office/drawing/2014/main" id="{CDADD78B-52AD-7DF8-BA30-2FA453F99D76}"/>
              </a:ext>
            </a:extLst>
          </p:cNvPr>
          <p:cNvGrpSpPr/>
          <p:nvPr/>
        </p:nvGrpSpPr>
        <p:grpSpPr>
          <a:xfrm>
            <a:off x="4739436" y="3190950"/>
            <a:ext cx="1900200" cy="1464457"/>
            <a:chOff x="6786600" y="1169375"/>
            <a:chExt cx="1900200" cy="1464457"/>
          </a:xfrm>
        </p:grpSpPr>
        <p:sp>
          <p:nvSpPr>
            <p:cNvPr id="3" name="Google Shape;402;p24">
              <a:extLst>
                <a:ext uri="{FF2B5EF4-FFF2-40B4-BE49-F238E27FC236}">
                  <a16:creationId xmlns:a16="http://schemas.microsoft.com/office/drawing/2014/main" id="{34CFC7A5-F48B-CB14-D9CE-DF7C0825FB90}"/>
                </a:ext>
              </a:extLst>
            </p:cNvPr>
            <p:cNvSpPr/>
            <p:nvPr/>
          </p:nvSpPr>
          <p:spPr>
            <a:xfrm>
              <a:off x="6786600" y="1169375"/>
              <a:ext cx="1900200" cy="1464457"/>
            </a:xfrm>
            <a:prstGeom prst="round2DiagRect">
              <a:avLst>
                <a:gd name="adj1" fmla="val 16667"/>
                <a:gd name="adj2" fmla="val 0"/>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 name="Google Shape;404;p24">
              <a:extLst>
                <a:ext uri="{FF2B5EF4-FFF2-40B4-BE49-F238E27FC236}">
                  <a16:creationId xmlns:a16="http://schemas.microsoft.com/office/drawing/2014/main" id="{42D09783-9DCC-19B8-44D7-9157704BDE35}"/>
                </a:ext>
              </a:extLst>
            </p:cNvPr>
            <p:cNvSpPr txBox="1"/>
            <p:nvPr/>
          </p:nvSpPr>
          <p:spPr>
            <a:xfrm>
              <a:off x="6801734" y="1333813"/>
              <a:ext cx="1870346" cy="327900"/>
            </a:xfrm>
            <a:prstGeom prst="rect">
              <a:avLst/>
            </a:prstGeom>
            <a:solidFill>
              <a:schemeClr val="accent3">
                <a:lumMod val="60000"/>
                <a:lumOff val="40000"/>
              </a:schemeClr>
            </a:solidFill>
            <a:ln>
              <a:noFill/>
            </a:ln>
          </p:spPr>
          <p:txBody>
            <a:bodyPr spcFirstLastPara="1" wrap="square" lIns="182875" tIns="0" rIns="182875" bIns="0" anchor="ctr" anchorCtr="0">
              <a:noAutofit/>
            </a:bodyPr>
            <a:lstStyle/>
            <a:p>
              <a:pPr algn="ctr"/>
              <a:r>
                <a:rPr lang="en" sz="1600" b="1">
                  <a:solidFill>
                    <a:schemeClr val="dk1"/>
                  </a:solidFill>
                  <a:latin typeface="Times New Roman"/>
                  <a:ea typeface="Fira Sans Extra Condensed"/>
                  <a:cs typeface="Times New Roman"/>
                </a:rPr>
                <a:t>International Markets</a:t>
              </a:r>
              <a:endParaRPr lang="en" sz="1600" b="1">
                <a:solidFill>
                  <a:schemeClr val="dk1"/>
                </a:solidFill>
                <a:latin typeface="Times New Roman" panose="02020603050405020304" pitchFamily="18" charset="0"/>
                <a:ea typeface="Fira Sans Extra Condensed"/>
                <a:cs typeface="Times New Roman" panose="02020603050405020304" pitchFamily="18" charset="0"/>
              </a:endParaRPr>
            </a:p>
          </p:txBody>
        </p:sp>
        <p:sp>
          <p:nvSpPr>
            <p:cNvPr id="5" name="Google Shape;405;p24">
              <a:extLst>
                <a:ext uri="{FF2B5EF4-FFF2-40B4-BE49-F238E27FC236}">
                  <a16:creationId xmlns:a16="http://schemas.microsoft.com/office/drawing/2014/main" id="{41263361-A8CE-4F4E-EA97-3E38DDBA0361}"/>
                </a:ext>
              </a:extLst>
            </p:cNvPr>
            <p:cNvSpPr txBox="1"/>
            <p:nvPr/>
          </p:nvSpPr>
          <p:spPr>
            <a:xfrm>
              <a:off x="6797469" y="1781138"/>
              <a:ext cx="1866081" cy="752100"/>
            </a:xfrm>
            <a:prstGeom prst="rect">
              <a:avLst/>
            </a:prstGeom>
            <a:solidFill>
              <a:schemeClr val="accent3">
                <a:lumMod val="60000"/>
                <a:lumOff val="40000"/>
              </a:schemeClr>
            </a:solidFill>
            <a:ln>
              <a:noFill/>
            </a:ln>
          </p:spPr>
          <p:txBody>
            <a:bodyPr spcFirstLastPara="1" wrap="square" lIns="182875" tIns="0" rIns="182875" bIns="0" anchor="ctr" anchorCtr="0">
              <a:noAutofit/>
            </a:bodyPr>
            <a:lstStyle/>
            <a:p>
              <a:pPr algn="ctr"/>
              <a:r>
                <a:rPr lang="en" sz="1200">
                  <a:solidFill>
                    <a:schemeClr val="dk1"/>
                  </a:solidFill>
                  <a:latin typeface="Times New Roman"/>
                  <a:ea typeface="Roboto"/>
                  <a:cs typeface="Times New Roman"/>
                  <a:sym typeface="Roboto"/>
                </a:rPr>
                <a:t>Exploring international markets by capitalizing on the YouTube diverse global reach</a:t>
              </a:r>
              <a:endParaRPr lang="en-US">
                <a:solidFill>
                  <a:schemeClr val="dk1"/>
                </a:solidFill>
              </a:endParaRPr>
            </a:p>
          </p:txBody>
        </p:sp>
      </p:grpSp>
      <p:grpSp>
        <p:nvGrpSpPr>
          <p:cNvPr id="6" name="Google Shape;401;p24">
            <a:extLst>
              <a:ext uri="{FF2B5EF4-FFF2-40B4-BE49-F238E27FC236}">
                <a16:creationId xmlns:a16="http://schemas.microsoft.com/office/drawing/2014/main" id="{DC67E14A-9D9B-A6E7-9F19-C57659EEDAF8}"/>
              </a:ext>
            </a:extLst>
          </p:cNvPr>
          <p:cNvGrpSpPr/>
          <p:nvPr/>
        </p:nvGrpSpPr>
        <p:grpSpPr>
          <a:xfrm>
            <a:off x="2570927" y="3199479"/>
            <a:ext cx="1902126" cy="1464457"/>
            <a:chOff x="6784674" y="1169375"/>
            <a:chExt cx="1902126" cy="1464457"/>
          </a:xfrm>
        </p:grpSpPr>
        <p:sp>
          <p:nvSpPr>
            <p:cNvPr id="7" name="Google Shape;402;p24">
              <a:extLst>
                <a:ext uri="{FF2B5EF4-FFF2-40B4-BE49-F238E27FC236}">
                  <a16:creationId xmlns:a16="http://schemas.microsoft.com/office/drawing/2014/main" id="{BEDE227A-3FBA-93B4-90A8-7276ECC7E4A1}"/>
                </a:ext>
              </a:extLst>
            </p:cNvPr>
            <p:cNvSpPr/>
            <p:nvPr/>
          </p:nvSpPr>
          <p:spPr>
            <a:xfrm>
              <a:off x="6786600" y="1169375"/>
              <a:ext cx="1900200" cy="1464457"/>
            </a:xfrm>
            <a:prstGeom prst="round2DiagRect">
              <a:avLst>
                <a:gd name="adj1" fmla="val 16667"/>
                <a:gd name="adj2" fmla="val 0"/>
              </a:avLst>
            </a:pr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 name="Google Shape;404;p24">
              <a:extLst>
                <a:ext uri="{FF2B5EF4-FFF2-40B4-BE49-F238E27FC236}">
                  <a16:creationId xmlns:a16="http://schemas.microsoft.com/office/drawing/2014/main" id="{B0D02992-0087-669A-64B6-976EA1FE6304}"/>
                </a:ext>
              </a:extLst>
            </p:cNvPr>
            <p:cNvSpPr txBox="1"/>
            <p:nvPr/>
          </p:nvSpPr>
          <p:spPr>
            <a:xfrm>
              <a:off x="6784674" y="1376462"/>
              <a:ext cx="1866081" cy="327900"/>
            </a:xfrm>
            <a:prstGeom prst="rect">
              <a:avLst/>
            </a:prstGeom>
            <a:solidFill>
              <a:schemeClr val="accent1">
                <a:lumMod val="60000"/>
                <a:lumOff val="40000"/>
              </a:schemeClr>
            </a:solidFill>
            <a:ln>
              <a:noFill/>
            </a:ln>
          </p:spPr>
          <p:txBody>
            <a:bodyPr spcFirstLastPara="1" wrap="square" lIns="182875" tIns="0" rIns="182875" bIns="0" anchor="ctr" anchorCtr="0">
              <a:noAutofit/>
            </a:bodyPr>
            <a:lstStyle/>
            <a:p>
              <a:pPr algn="ctr"/>
              <a:r>
                <a:rPr lang="en" sz="1600" b="1">
                  <a:solidFill>
                    <a:schemeClr val="dk1"/>
                  </a:solidFill>
                  <a:latin typeface="Times New Roman"/>
                  <a:cs typeface="Times New Roman"/>
                  <a:sym typeface="Fira Sans Extra Condensed"/>
                </a:rPr>
                <a:t>Engagement metrics</a:t>
              </a:r>
              <a:endParaRPr lang="en-US" sz="1600">
                <a:solidFill>
                  <a:schemeClr val="dk1"/>
                </a:solidFill>
                <a:latin typeface="Times New Roman"/>
              </a:endParaRPr>
            </a:p>
          </p:txBody>
        </p:sp>
        <p:sp>
          <p:nvSpPr>
            <p:cNvPr id="9" name="Google Shape;405;p24">
              <a:extLst>
                <a:ext uri="{FF2B5EF4-FFF2-40B4-BE49-F238E27FC236}">
                  <a16:creationId xmlns:a16="http://schemas.microsoft.com/office/drawing/2014/main" id="{291CBA65-4090-6F8D-54A5-98940F396B64}"/>
                </a:ext>
              </a:extLst>
            </p:cNvPr>
            <p:cNvSpPr txBox="1"/>
            <p:nvPr/>
          </p:nvSpPr>
          <p:spPr>
            <a:xfrm>
              <a:off x="6797469" y="1781138"/>
              <a:ext cx="1866081" cy="752100"/>
            </a:xfrm>
            <a:prstGeom prst="rect">
              <a:avLst/>
            </a:prstGeom>
            <a:solidFill>
              <a:schemeClr val="accent1">
                <a:lumMod val="60000"/>
                <a:lumOff val="40000"/>
              </a:schemeClr>
            </a:solidFill>
            <a:ln>
              <a:noFill/>
            </a:ln>
          </p:spPr>
          <p:txBody>
            <a:bodyPr spcFirstLastPara="1" wrap="square" lIns="182875" tIns="0" rIns="182875" bIns="0" anchor="ctr" anchorCtr="0">
              <a:noAutofit/>
            </a:bodyPr>
            <a:lstStyle/>
            <a:p>
              <a:pPr algn="ctr"/>
              <a:r>
                <a:rPr lang="en" sz="1200">
                  <a:solidFill>
                    <a:schemeClr val="dk1"/>
                  </a:solidFill>
                  <a:latin typeface="Times New Roman"/>
                  <a:ea typeface="Roboto"/>
                  <a:cs typeface="Times New Roman"/>
                  <a:sym typeface="Roboto"/>
                </a:rPr>
                <a:t>Correlations between views and likes indicate the importance of viewer engagement</a:t>
              </a:r>
              <a:endParaRPr lang="en-US" sz="1200">
                <a:solidFill>
                  <a:schemeClr val="dk1"/>
                </a:solidFill>
                <a:latin typeface="Times New Roman"/>
              </a:endParaRPr>
            </a:p>
          </p:txBody>
        </p:sp>
      </p:grpSp>
      <p:grpSp>
        <p:nvGrpSpPr>
          <p:cNvPr id="10" name="Google Shape;401;p24">
            <a:extLst>
              <a:ext uri="{FF2B5EF4-FFF2-40B4-BE49-F238E27FC236}">
                <a16:creationId xmlns:a16="http://schemas.microsoft.com/office/drawing/2014/main" id="{5A0F81A7-2A1A-7FCB-4761-348D43325B46}"/>
              </a:ext>
            </a:extLst>
          </p:cNvPr>
          <p:cNvGrpSpPr/>
          <p:nvPr/>
        </p:nvGrpSpPr>
        <p:grpSpPr>
          <a:xfrm>
            <a:off x="372153" y="3190950"/>
            <a:ext cx="1900200" cy="1464457"/>
            <a:chOff x="6786600" y="1169375"/>
            <a:chExt cx="1900200" cy="1464457"/>
          </a:xfrm>
        </p:grpSpPr>
        <p:sp>
          <p:nvSpPr>
            <p:cNvPr id="11" name="Google Shape;402;p24">
              <a:extLst>
                <a:ext uri="{FF2B5EF4-FFF2-40B4-BE49-F238E27FC236}">
                  <a16:creationId xmlns:a16="http://schemas.microsoft.com/office/drawing/2014/main" id="{95C35E1F-D7AF-D236-B859-4F8954287EE6}"/>
                </a:ext>
              </a:extLst>
            </p:cNvPr>
            <p:cNvSpPr/>
            <p:nvPr/>
          </p:nvSpPr>
          <p:spPr>
            <a:xfrm>
              <a:off x="6786600" y="1169375"/>
              <a:ext cx="1900200" cy="1464457"/>
            </a:xfrm>
            <a:prstGeom prst="round2DiagRect">
              <a:avLst>
                <a:gd name="adj1" fmla="val 16667"/>
                <a:gd name="adj2" fmla="val 0"/>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 name="Google Shape;404;p24">
              <a:extLst>
                <a:ext uri="{FF2B5EF4-FFF2-40B4-BE49-F238E27FC236}">
                  <a16:creationId xmlns:a16="http://schemas.microsoft.com/office/drawing/2014/main" id="{88098F4F-08FE-6C09-1FDA-D2B1B174B0CC}"/>
                </a:ext>
              </a:extLst>
            </p:cNvPr>
            <p:cNvSpPr txBox="1"/>
            <p:nvPr/>
          </p:nvSpPr>
          <p:spPr>
            <a:xfrm>
              <a:off x="6797469" y="1342343"/>
              <a:ext cx="1857551" cy="327900"/>
            </a:xfrm>
            <a:prstGeom prst="rect">
              <a:avLst/>
            </a:prstGeom>
            <a:solidFill>
              <a:schemeClr val="accent5">
                <a:lumMod val="60000"/>
                <a:lumOff val="40000"/>
              </a:schemeClr>
            </a:solidFill>
            <a:ln>
              <a:noFill/>
            </a:ln>
          </p:spPr>
          <p:txBody>
            <a:bodyPr spcFirstLastPara="1" wrap="square" lIns="182875" tIns="0" rIns="182875" bIns="0" anchor="ctr" anchorCtr="0">
              <a:noAutofit/>
            </a:bodyPr>
            <a:lstStyle/>
            <a:p>
              <a:pPr algn="ctr"/>
              <a:r>
                <a:rPr lang="en" sz="1600" b="1">
                  <a:solidFill>
                    <a:schemeClr val="dk1"/>
                  </a:solidFill>
                  <a:latin typeface="Times New Roman"/>
                  <a:cs typeface="Times New Roman"/>
                  <a:sym typeface="Fira Sans Extra Condensed"/>
                </a:rPr>
                <a:t>Diverse factors for popularity</a:t>
              </a:r>
              <a:endParaRPr lang="en-US" sz="1600" b="1">
                <a:solidFill>
                  <a:schemeClr val="dk1"/>
                </a:solidFill>
                <a:latin typeface="Times New Roman"/>
              </a:endParaRPr>
            </a:p>
          </p:txBody>
        </p:sp>
        <p:sp>
          <p:nvSpPr>
            <p:cNvPr id="13" name="Google Shape;405;p24">
              <a:extLst>
                <a:ext uri="{FF2B5EF4-FFF2-40B4-BE49-F238E27FC236}">
                  <a16:creationId xmlns:a16="http://schemas.microsoft.com/office/drawing/2014/main" id="{EDF3A5E0-77DC-0965-94BD-037C506E8A25}"/>
                </a:ext>
              </a:extLst>
            </p:cNvPr>
            <p:cNvSpPr txBox="1"/>
            <p:nvPr/>
          </p:nvSpPr>
          <p:spPr>
            <a:xfrm>
              <a:off x="6810264" y="1823787"/>
              <a:ext cx="1806372" cy="752100"/>
            </a:xfrm>
            <a:prstGeom prst="rect">
              <a:avLst/>
            </a:prstGeom>
            <a:solidFill>
              <a:schemeClr val="accent5">
                <a:lumMod val="60000"/>
                <a:lumOff val="40000"/>
              </a:schemeClr>
            </a:solidFill>
            <a:ln>
              <a:noFill/>
            </a:ln>
          </p:spPr>
          <p:txBody>
            <a:bodyPr spcFirstLastPara="1" wrap="square" lIns="182875" tIns="0" rIns="182875" bIns="0" anchor="ctr" anchorCtr="0">
              <a:noAutofit/>
            </a:bodyPr>
            <a:lstStyle/>
            <a:p>
              <a:pPr algn="ctr"/>
              <a:r>
                <a:rPr lang="en" sz="1200">
                  <a:solidFill>
                    <a:schemeClr val="dk1"/>
                  </a:solidFill>
                  <a:latin typeface="Times New Roman"/>
                  <a:ea typeface="Roboto"/>
                  <a:cs typeface="Times New Roman"/>
                  <a:sym typeface="Roboto"/>
                </a:rPr>
                <a:t> Marketing, audience targeting, and promotion strategies, to enhance success</a:t>
              </a:r>
              <a:endParaRPr lang="en-US">
                <a:solidFill>
                  <a:schemeClr val="dk1"/>
                </a:solidFill>
              </a:endParaRPr>
            </a:p>
          </p:txBody>
        </p:sp>
      </p:grpSp>
      <p:grpSp>
        <p:nvGrpSpPr>
          <p:cNvPr id="18" name="Google Shape;401;p24">
            <a:extLst>
              <a:ext uri="{FF2B5EF4-FFF2-40B4-BE49-F238E27FC236}">
                <a16:creationId xmlns:a16="http://schemas.microsoft.com/office/drawing/2014/main" id="{DC5A81C5-2742-8FED-7387-4E44FA8037FB}"/>
              </a:ext>
            </a:extLst>
          </p:cNvPr>
          <p:cNvGrpSpPr/>
          <p:nvPr/>
        </p:nvGrpSpPr>
        <p:grpSpPr>
          <a:xfrm>
            <a:off x="348903" y="1314383"/>
            <a:ext cx="1923450" cy="1464457"/>
            <a:chOff x="6763350" y="1169375"/>
            <a:chExt cx="1923450" cy="1464457"/>
          </a:xfrm>
        </p:grpSpPr>
        <p:sp>
          <p:nvSpPr>
            <p:cNvPr id="19" name="Google Shape;402;p24">
              <a:extLst>
                <a:ext uri="{FF2B5EF4-FFF2-40B4-BE49-F238E27FC236}">
                  <a16:creationId xmlns:a16="http://schemas.microsoft.com/office/drawing/2014/main" id="{2B2CE891-1C6A-657C-09BD-53B182B2644F}"/>
                </a:ext>
              </a:extLst>
            </p:cNvPr>
            <p:cNvSpPr/>
            <p:nvPr/>
          </p:nvSpPr>
          <p:spPr>
            <a:xfrm>
              <a:off x="6786600" y="1169375"/>
              <a:ext cx="1900200" cy="1464457"/>
            </a:xfrm>
            <a:prstGeom prst="round2Diag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 name="Google Shape;404;p24">
              <a:extLst>
                <a:ext uri="{FF2B5EF4-FFF2-40B4-BE49-F238E27FC236}">
                  <a16:creationId xmlns:a16="http://schemas.microsoft.com/office/drawing/2014/main" id="{BB7A18CE-06D5-FD04-EDC0-9F9DAA000042}"/>
                </a:ext>
              </a:extLst>
            </p:cNvPr>
            <p:cNvSpPr txBox="1"/>
            <p:nvPr/>
          </p:nvSpPr>
          <p:spPr>
            <a:xfrm>
              <a:off x="6776145" y="1376462"/>
              <a:ext cx="1900200" cy="327900"/>
            </a:xfrm>
            <a:prstGeom prst="rect">
              <a:avLst/>
            </a:prstGeom>
            <a:noFill/>
            <a:ln>
              <a:noFill/>
            </a:ln>
          </p:spPr>
          <p:txBody>
            <a:bodyPr spcFirstLastPara="1" wrap="square" lIns="182875" tIns="0" rIns="182875" bIns="0" anchor="ctr" anchorCtr="0">
              <a:noAutofit/>
            </a:bodyPr>
            <a:lstStyle/>
            <a:p>
              <a:pPr algn="ctr"/>
              <a:r>
                <a:rPr lang="en" sz="1600" b="1">
                  <a:solidFill>
                    <a:schemeClr val="dk1"/>
                  </a:solidFill>
                  <a:latin typeface="Times New Roman"/>
                  <a:ea typeface="Fira Sans Extra Condensed"/>
                  <a:cs typeface="Times New Roman"/>
                </a:rPr>
                <a:t>Official content</a:t>
              </a:r>
            </a:p>
          </p:txBody>
        </p:sp>
        <p:sp>
          <p:nvSpPr>
            <p:cNvPr id="21" name="Google Shape;405;p24">
              <a:extLst>
                <a:ext uri="{FF2B5EF4-FFF2-40B4-BE49-F238E27FC236}">
                  <a16:creationId xmlns:a16="http://schemas.microsoft.com/office/drawing/2014/main" id="{F852B32E-B846-CB6F-25A8-0C14D3E994CC}"/>
                </a:ext>
              </a:extLst>
            </p:cNvPr>
            <p:cNvSpPr txBox="1"/>
            <p:nvPr/>
          </p:nvSpPr>
          <p:spPr>
            <a:xfrm>
              <a:off x="6763350" y="1781138"/>
              <a:ext cx="1900200" cy="752100"/>
            </a:xfrm>
            <a:prstGeom prst="rect">
              <a:avLst/>
            </a:prstGeom>
            <a:noFill/>
            <a:ln>
              <a:noFill/>
            </a:ln>
          </p:spPr>
          <p:txBody>
            <a:bodyPr spcFirstLastPara="1" wrap="square" lIns="182875" tIns="0" rIns="182875" bIns="0" anchor="ctr" anchorCtr="0">
              <a:noAutofit/>
            </a:bodyPr>
            <a:lstStyle/>
            <a:p>
              <a:pPr algn="ctr"/>
              <a:r>
                <a:rPr lang="en" sz="1200">
                  <a:solidFill>
                    <a:schemeClr val="dk1"/>
                  </a:solidFill>
                  <a:latin typeface="Times New Roman"/>
                  <a:ea typeface="Roboto"/>
                  <a:cs typeface="Times New Roman"/>
                </a:rPr>
                <a:t>Official videos significantly influenced a song's popularity</a:t>
              </a:r>
              <a:endParaRPr lang="en-US">
                <a:solidFill>
                  <a:schemeClr val="dk1"/>
                </a:solidFill>
              </a:endParaRPr>
            </a:p>
          </p:txBody>
        </p:sp>
      </p:grpSp>
      <p:grpSp>
        <p:nvGrpSpPr>
          <p:cNvPr id="22" name="Google Shape;401;p24">
            <a:extLst>
              <a:ext uri="{FF2B5EF4-FFF2-40B4-BE49-F238E27FC236}">
                <a16:creationId xmlns:a16="http://schemas.microsoft.com/office/drawing/2014/main" id="{C9D737DA-096F-71D0-B9D9-BD1896729F0B}"/>
              </a:ext>
            </a:extLst>
          </p:cNvPr>
          <p:cNvGrpSpPr/>
          <p:nvPr/>
        </p:nvGrpSpPr>
        <p:grpSpPr>
          <a:xfrm>
            <a:off x="2572854" y="1322912"/>
            <a:ext cx="1900200" cy="1464457"/>
            <a:chOff x="6786600" y="1169375"/>
            <a:chExt cx="1900200" cy="1464457"/>
          </a:xfrm>
        </p:grpSpPr>
        <p:sp>
          <p:nvSpPr>
            <p:cNvPr id="23" name="Google Shape;402;p24">
              <a:extLst>
                <a:ext uri="{FF2B5EF4-FFF2-40B4-BE49-F238E27FC236}">
                  <a16:creationId xmlns:a16="http://schemas.microsoft.com/office/drawing/2014/main" id="{BD360EEA-2C72-7791-B02F-E2C1C1C0B9DC}"/>
                </a:ext>
              </a:extLst>
            </p:cNvPr>
            <p:cNvSpPr/>
            <p:nvPr/>
          </p:nvSpPr>
          <p:spPr>
            <a:xfrm>
              <a:off x="6786600" y="1169375"/>
              <a:ext cx="1900200" cy="1464457"/>
            </a:xfrm>
            <a:prstGeom prst="round2DiagRect">
              <a:avLst>
                <a:gd name="adj1" fmla="val 16667"/>
                <a:gd name="adj2" fmla="val 0"/>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 name="Google Shape;404;p24">
              <a:extLst>
                <a:ext uri="{FF2B5EF4-FFF2-40B4-BE49-F238E27FC236}">
                  <a16:creationId xmlns:a16="http://schemas.microsoft.com/office/drawing/2014/main" id="{8B4BADEB-A974-95C2-D1D9-8D990A553317}"/>
                </a:ext>
              </a:extLst>
            </p:cNvPr>
            <p:cNvSpPr txBox="1"/>
            <p:nvPr/>
          </p:nvSpPr>
          <p:spPr>
            <a:xfrm>
              <a:off x="6805999" y="1376462"/>
              <a:ext cx="1866081" cy="327900"/>
            </a:xfrm>
            <a:prstGeom prst="rect">
              <a:avLst/>
            </a:prstGeom>
            <a:solidFill>
              <a:srgbClr val="92D050"/>
            </a:solidFill>
            <a:ln>
              <a:noFill/>
            </a:ln>
          </p:spPr>
          <p:txBody>
            <a:bodyPr spcFirstLastPara="1" wrap="square" lIns="182875" tIns="0" rIns="182875" bIns="0" anchor="ctr" anchorCtr="0">
              <a:noAutofit/>
            </a:bodyPr>
            <a:lstStyle/>
            <a:p>
              <a:pPr algn="ctr"/>
              <a:r>
                <a:rPr lang="en" sz="1600" b="1">
                  <a:solidFill>
                    <a:schemeClr val="dk1"/>
                  </a:solidFill>
                  <a:latin typeface="Times New Roman"/>
                  <a:ea typeface="Fira Sans Extra Condensed"/>
                  <a:cs typeface="Times New Roman"/>
                </a:rPr>
                <a:t>Cross platform</a:t>
              </a:r>
            </a:p>
          </p:txBody>
        </p:sp>
        <p:sp>
          <p:nvSpPr>
            <p:cNvPr id="25" name="Google Shape;405;p24">
              <a:extLst>
                <a:ext uri="{FF2B5EF4-FFF2-40B4-BE49-F238E27FC236}">
                  <a16:creationId xmlns:a16="http://schemas.microsoft.com/office/drawing/2014/main" id="{6F369B1C-5293-CD42-337F-C4655894DD83}"/>
                </a:ext>
              </a:extLst>
            </p:cNvPr>
            <p:cNvSpPr txBox="1"/>
            <p:nvPr/>
          </p:nvSpPr>
          <p:spPr>
            <a:xfrm>
              <a:off x="6797469" y="1781138"/>
              <a:ext cx="1866081" cy="752100"/>
            </a:xfrm>
            <a:prstGeom prst="rect">
              <a:avLst/>
            </a:prstGeom>
            <a:solidFill>
              <a:srgbClr val="92D050"/>
            </a:solidFill>
            <a:ln>
              <a:noFill/>
            </a:ln>
          </p:spPr>
          <p:txBody>
            <a:bodyPr spcFirstLastPara="1" wrap="square" lIns="182875" tIns="0" rIns="182875" bIns="0" anchor="ctr" anchorCtr="0">
              <a:noAutofit/>
            </a:bodyPr>
            <a:lstStyle/>
            <a:p>
              <a:pPr algn="ctr"/>
              <a:r>
                <a:rPr lang="en" sz="1200">
                  <a:solidFill>
                    <a:schemeClr val="dk1"/>
                  </a:solidFill>
                  <a:latin typeface="Times New Roman"/>
                  <a:ea typeface="Roboto"/>
                  <a:cs typeface="Times New Roman"/>
                </a:rPr>
                <a:t>Maximize their reach and exposure due to differences in consumption patterns</a:t>
              </a:r>
            </a:p>
          </p:txBody>
        </p:sp>
      </p:grpSp>
      <p:grpSp>
        <p:nvGrpSpPr>
          <p:cNvPr id="34" name="Google Shape;401;p24">
            <a:extLst>
              <a:ext uri="{FF2B5EF4-FFF2-40B4-BE49-F238E27FC236}">
                <a16:creationId xmlns:a16="http://schemas.microsoft.com/office/drawing/2014/main" id="{C8922F19-D4CA-42C3-090A-27074057C726}"/>
              </a:ext>
            </a:extLst>
          </p:cNvPr>
          <p:cNvGrpSpPr/>
          <p:nvPr/>
        </p:nvGrpSpPr>
        <p:grpSpPr>
          <a:xfrm>
            <a:off x="6923077" y="1280263"/>
            <a:ext cx="1911069" cy="1464457"/>
            <a:chOff x="6786600" y="1169375"/>
            <a:chExt cx="1911069" cy="1464457"/>
          </a:xfrm>
        </p:grpSpPr>
        <p:sp>
          <p:nvSpPr>
            <p:cNvPr id="35" name="Google Shape;402;p24">
              <a:extLst>
                <a:ext uri="{FF2B5EF4-FFF2-40B4-BE49-F238E27FC236}">
                  <a16:creationId xmlns:a16="http://schemas.microsoft.com/office/drawing/2014/main" id="{3027BB9C-9C79-46FB-C160-935FE48FDB23}"/>
                </a:ext>
              </a:extLst>
            </p:cNvPr>
            <p:cNvSpPr/>
            <p:nvPr/>
          </p:nvSpPr>
          <p:spPr>
            <a:xfrm>
              <a:off x="6786600" y="1169375"/>
              <a:ext cx="1900200" cy="1464457"/>
            </a:xfrm>
            <a:prstGeom prst="round2DiagRect">
              <a:avLst>
                <a:gd name="adj1" fmla="val 16667"/>
                <a:gd name="adj2" fmla="val 0"/>
              </a:avLst>
            </a:prstGeom>
            <a:solidFill>
              <a:schemeClr val="tx2">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 name="Google Shape;404;p24">
              <a:extLst>
                <a:ext uri="{FF2B5EF4-FFF2-40B4-BE49-F238E27FC236}">
                  <a16:creationId xmlns:a16="http://schemas.microsoft.com/office/drawing/2014/main" id="{30F15BBB-B9C8-7454-79F7-5D2696676ADC}"/>
                </a:ext>
              </a:extLst>
            </p:cNvPr>
            <p:cNvSpPr txBox="1"/>
            <p:nvPr/>
          </p:nvSpPr>
          <p:spPr>
            <a:xfrm>
              <a:off x="6793205" y="1342343"/>
              <a:ext cx="1904464" cy="327900"/>
            </a:xfrm>
            <a:prstGeom prst="rect">
              <a:avLst/>
            </a:prstGeom>
            <a:solidFill>
              <a:schemeClr val="tx2">
                <a:lumMod val="90000"/>
              </a:schemeClr>
            </a:solidFill>
            <a:ln>
              <a:noFill/>
            </a:ln>
          </p:spPr>
          <p:txBody>
            <a:bodyPr spcFirstLastPara="1" wrap="square" lIns="182875" tIns="0" rIns="182875" bIns="0" anchor="ctr" anchorCtr="0">
              <a:noAutofit/>
            </a:bodyPr>
            <a:lstStyle/>
            <a:p>
              <a:pPr algn="ctr"/>
              <a:r>
                <a:rPr lang="en" sz="1600" b="1">
                  <a:solidFill>
                    <a:schemeClr val="dk1"/>
                  </a:solidFill>
                  <a:latin typeface="Times New Roman"/>
                  <a:ea typeface="Fira Sans Extra Condensed"/>
                  <a:cs typeface="Times New Roman"/>
                </a:rPr>
                <a:t>Continuously Analyze &amp; Adapt</a:t>
              </a:r>
              <a:endParaRPr lang="en" sz="1600" b="1">
                <a:solidFill>
                  <a:schemeClr val="dk1"/>
                </a:solidFill>
                <a:latin typeface="Times New Roman" panose="02020603050405020304" pitchFamily="18" charset="0"/>
                <a:ea typeface="Fira Sans Extra Condensed"/>
                <a:cs typeface="Times New Roman" panose="02020603050405020304" pitchFamily="18" charset="0"/>
              </a:endParaRPr>
            </a:p>
          </p:txBody>
        </p:sp>
        <p:sp>
          <p:nvSpPr>
            <p:cNvPr id="37" name="Google Shape;405;p24">
              <a:extLst>
                <a:ext uri="{FF2B5EF4-FFF2-40B4-BE49-F238E27FC236}">
                  <a16:creationId xmlns:a16="http://schemas.microsoft.com/office/drawing/2014/main" id="{9D3AD577-DA0E-391B-6092-2A1C81418495}"/>
                </a:ext>
              </a:extLst>
            </p:cNvPr>
            <p:cNvSpPr txBox="1"/>
            <p:nvPr/>
          </p:nvSpPr>
          <p:spPr>
            <a:xfrm>
              <a:off x="6797469" y="1781138"/>
              <a:ext cx="1866081" cy="752100"/>
            </a:xfrm>
            <a:prstGeom prst="rect">
              <a:avLst/>
            </a:prstGeom>
            <a:solidFill>
              <a:schemeClr val="tx2">
                <a:lumMod val="90000"/>
              </a:schemeClr>
            </a:solidFill>
            <a:ln>
              <a:noFill/>
            </a:ln>
          </p:spPr>
          <p:txBody>
            <a:bodyPr spcFirstLastPara="1" wrap="square" lIns="182875" tIns="0" rIns="182875" bIns="0" anchor="ctr" anchorCtr="0">
              <a:noAutofit/>
            </a:bodyPr>
            <a:lstStyle/>
            <a:p>
              <a:pPr algn="ctr"/>
              <a:r>
                <a:rPr lang="en" sz="1200">
                  <a:solidFill>
                    <a:schemeClr val="dk1"/>
                  </a:solidFill>
                  <a:latin typeface="Times New Roman"/>
                  <a:ea typeface="Roboto"/>
                  <a:cs typeface="Times New Roman"/>
                  <a:sym typeface="Roboto"/>
                </a:rPr>
                <a:t>To effectively navigate the changing landscape and maximize chances of success</a:t>
              </a:r>
              <a:endParaRPr lang="en-US">
                <a:solidFill>
                  <a:schemeClr val="dk1"/>
                </a:solidFill>
              </a:endParaRPr>
            </a:p>
          </p:txBody>
        </p:sp>
      </p:grpSp>
      <p:grpSp>
        <p:nvGrpSpPr>
          <p:cNvPr id="38" name="Google Shape;401;p24">
            <a:extLst>
              <a:ext uri="{FF2B5EF4-FFF2-40B4-BE49-F238E27FC236}">
                <a16:creationId xmlns:a16="http://schemas.microsoft.com/office/drawing/2014/main" id="{AB30EB00-76B6-D672-3C9B-EB7BFF37D150}"/>
              </a:ext>
            </a:extLst>
          </p:cNvPr>
          <p:cNvGrpSpPr/>
          <p:nvPr/>
        </p:nvGrpSpPr>
        <p:grpSpPr>
          <a:xfrm>
            <a:off x="6923077" y="3156830"/>
            <a:ext cx="1900200" cy="1464457"/>
            <a:chOff x="6786600" y="1169375"/>
            <a:chExt cx="1900200" cy="1464457"/>
          </a:xfrm>
        </p:grpSpPr>
        <p:sp>
          <p:nvSpPr>
            <p:cNvPr id="39" name="Google Shape;402;p24">
              <a:extLst>
                <a:ext uri="{FF2B5EF4-FFF2-40B4-BE49-F238E27FC236}">
                  <a16:creationId xmlns:a16="http://schemas.microsoft.com/office/drawing/2014/main" id="{F9C569C1-E3F6-B840-C921-E610F1B5715A}"/>
                </a:ext>
              </a:extLst>
            </p:cNvPr>
            <p:cNvSpPr/>
            <p:nvPr/>
          </p:nvSpPr>
          <p:spPr>
            <a:xfrm>
              <a:off x="6786600" y="1169375"/>
              <a:ext cx="1900200" cy="1464457"/>
            </a:xfrm>
            <a:prstGeom prst="round2DiagRect">
              <a:avLst>
                <a:gd name="adj1" fmla="val 16667"/>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 name="Google Shape;404;p24">
              <a:extLst>
                <a:ext uri="{FF2B5EF4-FFF2-40B4-BE49-F238E27FC236}">
                  <a16:creationId xmlns:a16="http://schemas.microsoft.com/office/drawing/2014/main" id="{EB0B638C-6625-5EAA-6A69-5B2D60794A6E}"/>
                </a:ext>
              </a:extLst>
            </p:cNvPr>
            <p:cNvSpPr txBox="1"/>
            <p:nvPr/>
          </p:nvSpPr>
          <p:spPr>
            <a:xfrm>
              <a:off x="6818793" y="1367932"/>
              <a:ext cx="1836227" cy="327900"/>
            </a:xfrm>
            <a:prstGeom prst="rect">
              <a:avLst/>
            </a:prstGeom>
            <a:solidFill>
              <a:schemeClr val="accent5"/>
            </a:solidFill>
            <a:ln>
              <a:noFill/>
            </a:ln>
          </p:spPr>
          <p:txBody>
            <a:bodyPr spcFirstLastPara="1" wrap="square" lIns="182875" tIns="0" rIns="182875" bIns="0" anchor="ctr" anchorCtr="0">
              <a:noAutofit/>
            </a:bodyPr>
            <a:lstStyle/>
            <a:p>
              <a:pPr algn="ctr"/>
              <a:r>
                <a:rPr lang="en" sz="1600" b="1">
                  <a:solidFill>
                    <a:schemeClr val="dk1"/>
                  </a:solidFill>
                  <a:latin typeface="Times New Roman"/>
                  <a:cs typeface="Times New Roman"/>
                  <a:sym typeface="Fira Sans Extra Condensed"/>
                </a:rPr>
                <a:t>Balanced Dataset</a:t>
              </a:r>
              <a:endParaRPr lang="en-US" sz="1600">
                <a:solidFill>
                  <a:schemeClr val="dk1"/>
                </a:solidFill>
                <a:latin typeface="Times New Roman"/>
              </a:endParaRPr>
            </a:p>
          </p:txBody>
        </p:sp>
        <p:sp>
          <p:nvSpPr>
            <p:cNvPr id="41" name="Google Shape;405;p24">
              <a:extLst>
                <a:ext uri="{FF2B5EF4-FFF2-40B4-BE49-F238E27FC236}">
                  <a16:creationId xmlns:a16="http://schemas.microsoft.com/office/drawing/2014/main" id="{1A933ACD-5DBE-6BE5-DBAD-B73DF344FA0F}"/>
                </a:ext>
              </a:extLst>
            </p:cNvPr>
            <p:cNvSpPr txBox="1"/>
            <p:nvPr/>
          </p:nvSpPr>
          <p:spPr>
            <a:xfrm>
              <a:off x="6797469" y="1781138"/>
              <a:ext cx="1866081" cy="752100"/>
            </a:xfrm>
            <a:prstGeom prst="rect">
              <a:avLst/>
            </a:prstGeom>
            <a:solidFill>
              <a:schemeClr val="accent5"/>
            </a:solidFill>
            <a:ln>
              <a:noFill/>
            </a:ln>
          </p:spPr>
          <p:txBody>
            <a:bodyPr spcFirstLastPara="1" wrap="square" lIns="182875" tIns="0" rIns="182875" bIns="0" anchor="ctr" anchorCtr="0">
              <a:noAutofit/>
            </a:bodyPr>
            <a:lstStyle/>
            <a:p>
              <a:pPr algn="ctr">
                <a:lnSpc>
                  <a:spcPct val="114999"/>
                </a:lnSpc>
              </a:pPr>
              <a:r>
                <a:rPr lang="en" sz="1200">
                  <a:solidFill>
                    <a:schemeClr val="dk1"/>
                  </a:solidFill>
                  <a:latin typeface="Times New Roman"/>
                  <a:ea typeface="Roboto"/>
                  <a:cs typeface="Times New Roman"/>
                </a:rPr>
                <a:t>Inclusive to enhance prediction model capacity &amp; Avoid bias</a:t>
              </a:r>
              <a:endParaRPr lang="en" sz="1200">
                <a:solidFill>
                  <a:schemeClr val="dk1"/>
                </a:solidFill>
                <a:latin typeface="Times New Roman" panose="02020603050405020304" pitchFamily="18" charset="0"/>
                <a:ea typeface="Roboto"/>
                <a:cs typeface="Times New Roman" panose="02020603050405020304" pitchFamily="18" charset="0"/>
              </a:endParaRPr>
            </a:p>
          </p:txBody>
        </p:sp>
      </p:grpSp>
    </p:spTree>
    <p:extLst>
      <p:ext uri="{BB962C8B-B14F-4D97-AF65-F5344CB8AC3E}">
        <p14:creationId xmlns:p14="http://schemas.microsoft.com/office/powerpoint/2010/main" val="1446905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0"/>
          <p:cNvSpPr txBox="1">
            <a:spLocks noGrp="1"/>
          </p:cNvSpPr>
          <p:nvPr>
            <p:ph type="title"/>
          </p:nvPr>
        </p:nvSpPr>
        <p:spPr>
          <a:xfrm>
            <a:off x="457200" y="411450"/>
            <a:ext cx="8229600" cy="4815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sz="3200">
                <a:solidFill>
                  <a:schemeClr val="accent1"/>
                </a:solidFill>
                <a:latin typeface="Times New Roman"/>
                <a:ea typeface="Fira Sans Extra Condensed Medium"/>
                <a:cs typeface="Times New Roman"/>
              </a:rPr>
              <a:t>References</a:t>
            </a:r>
            <a:endParaRPr lang="en-US" sz="3200">
              <a:solidFill>
                <a:schemeClr val="accent1"/>
              </a:solidFill>
              <a:latin typeface="Times New Roman" panose="02020603050405020304" pitchFamily="18" charset="0"/>
              <a:ea typeface="Fira Sans Extra Condensed Medium"/>
              <a:cs typeface="Times New Roman" panose="02020603050405020304" pitchFamily="18" charset="0"/>
            </a:endParaRPr>
          </a:p>
        </p:txBody>
      </p:sp>
      <p:sp>
        <p:nvSpPr>
          <p:cNvPr id="4" name="TextBox 3">
            <a:extLst>
              <a:ext uri="{FF2B5EF4-FFF2-40B4-BE49-F238E27FC236}">
                <a16:creationId xmlns:a16="http://schemas.microsoft.com/office/drawing/2014/main" id="{F8AC54E3-E1D9-BD78-D12F-4F18026A687D}"/>
              </a:ext>
            </a:extLst>
          </p:cNvPr>
          <p:cNvSpPr txBox="1"/>
          <p:nvPr/>
        </p:nvSpPr>
        <p:spPr>
          <a:xfrm>
            <a:off x="459105" y="969654"/>
            <a:ext cx="8263719" cy="4362733"/>
          </a:xfrm>
          <a:prstGeom prst="rect">
            <a:avLst/>
          </a:prstGeom>
          <a:noFill/>
        </p:spPr>
        <p:txBody>
          <a:bodyPr wrap="square" lIns="91440" tIns="45720" rIns="91440" bIns="45720" rtlCol="0" anchor="t">
            <a:spAutoFit/>
          </a:bodyPr>
          <a:lstStyle/>
          <a:p>
            <a:pPr algn="just"/>
            <a:r>
              <a:rPr lang="en-US" sz="750" i="1">
                <a:solidFill>
                  <a:srgbClr val="05103E"/>
                </a:solidFill>
                <a:latin typeface="Times New Roman"/>
                <a:cs typeface="Times New Roman"/>
              </a:rPr>
              <a:t>Spotify and </a:t>
            </a:r>
            <a:r>
              <a:rPr lang="en-US" sz="750" i="1" err="1">
                <a:solidFill>
                  <a:srgbClr val="05103E"/>
                </a:solidFill>
                <a:latin typeface="Times New Roman"/>
                <a:cs typeface="Times New Roman"/>
              </a:rPr>
              <a:t>Youtube</a:t>
            </a:r>
            <a:r>
              <a:rPr lang="en-US" sz="750">
                <a:solidFill>
                  <a:srgbClr val="05103E"/>
                </a:solidFill>
                <a:latin typeface="Times New Roman"/>
                <a:cs typeface="Times New Roman"/>
              </a:rPr>
              <a:t>. (2023b, March 20). Kaggle. Retrieved on April 24, from</a:t>
            </a:r>
            <a:r>
              <a:rPr lang="en-US" sz="750">
                <a:solidFill>
                  <a:srgbClr val="919191"/>
                </a:solidFill>
                <a:latin typeface="Times New Roman"/>
                <a:cs typeface="Times New Roman"/>
                <a:hlinkClick r:id="rId3"/>
              </a:rPr>
              <a:t>https://www.kaggle.com/datasets/salvatorerastelli/spotify-and-youtube</a:t>
            </a:r>
            <a:endParaRPr lang="en-US" sz="750">
              <a:latin typeface="Times New Roman"/>
            </a:endParaRPr>
          </a:p>
          <a:p>
            <a:pPr algn="just"/>
            <a:endParaRPr lang="en-US" sz="750">
              <a:latin typeface="Times New Roman"/>
            </a:endParaRPr>
          </a:p>
          <a:p>
            <a:pPr algn="just"/>
            <a:r>
              <a:rPr lang="en-US" sz="750" err="1">
                <a:solidFill>
                  <a:srgbClr val="05103E"/>
                </a:solidFill>
                <a:latin typeface="Times New Roman"/>
                <a:cs typeface="Times New Roman"/>
              </a:rPr>
              <a:t>GeeksforGeeks</a:t>
            </a:r>
            <a:r>
              <a:rPr lang="en-US" sz="750">
                <a:solidFill>
                  <a:srgbClr val="05103E"/>
                </a:solidFill>
                <a:latin typeface="Times New Roman"/>
                <a:cs typeface="Times New Roman"/>
              </a:rPr>
              <a:t>. (2022). How to Find  Drop duplicate columns in a Pandas </a:t>
            </a:r>
            <a:r>
              <a:rPr lang="en-US" sz="750" err="1">
                <a:solidFill>
                  <a:srgbClr val="05103E"/>
                </a:solidFill>
                <a:latin typeface="Times New Roman"/>
                <a:cs typeface="Times New Roman"/>
              </a:rPr>
              <a:t>DataFrame</a:t>
            </a:r>
            <a:r>
              <a:rPr lang="en-US" sz="750">
                <a:solidFill>
                  <a:srgbClr val="05103E"/>
                </a:solidFill>
                <a:latin typeface="Times New Roman"/>
                <a:cs typeface="Times New Roman"/>
              </a:rPr>
              <a:t>. </a:t>
            </a:r>
            <a:r>
              <a:rPr lang="en-US" sz="750" i="1" err="1">
                <a:solidFill>
                  <a:srgbClr val="05103E"/>
                </a:solidFill>
                <a:latin typeface="Times New Roman"/>
                <a:cs typeface="Times New Roman"/>
              </a:rPr>
              <a:t>GeeksforGeeks</a:t>
            </a:r>
            <a:r>
              <a:rPr lang="en-US" sz="750">
                <a:solidFill>
                  <a:srgbClr val="05103E"/>
                </a:solidFill>
                <a:latin typeface="Times New Roman"/>
                <a:cs typeface="Times New Roman"/>
              </a:rPr>
              <a:t>. Retrieved on April 24, from </a:t>
            </a:r>
            <a:r>
              <a:rPr lang="en-US" sz="750">
                <a:solidFill>
                  <a:srgbClr val="919191"/>
                </a:solidFill>
                <a:latin typeface="Times New Roman"/>
                <a:cs typeface="Times New Roman"/>
                <a:hlinkClick r:id="rId4"/>
              </a:rPr>
              <a:t>https://www.geeksforgeeks.org/how-to-find-drop-duplicate-columns-in-a-pandas-dataframe/</a:t>
            </a:r>
            <a:endParaRPr lang="en-US" sz="750">
              <a:latin typeface="Times New Roman"/>
            </a:endParaRPr>
          </a:p>
          <a:p>
            <a:pPr algn="just"/>
            <a:br>
              <a:rPr lang="en-US" sz="750">
                <a:latin typeface="Times New Roman"/>
              </a:rPr>
            </a:br>
            <a:r>
              <a:rPr lang="en-US" sz="750">
                <a:solidFill>
                  <a:srgbClr val="05103E"/>
                </a:solidFill>
                <a:latin typeface="Times New Roman"/>
                <a:cs typeface="Times New Roman"/>
              </a:rPr>
              <a:t>Zach. (2021). How to Drop Duplicate Columns in Pandas (With Examples). </a:t>
            </a:r>
            <a:r>
              <a:rPr lang="en-US" sz="750" i="1" err="1">
                <a:solidFill>
                  <a:srgbClr val="05103E"/>
                </a:solidFill>
                <a:latin typeface="Times New Roman"/>
                <a:cs typeface="Times New Roman"/>
              </a:rPr>
              <a:t>Statology</a:t>
            </a:r>
            <a:r>
              <a:rPr lang="en-US" sz="750">
                <a:solidFill>
                  <a:srgbClr val="05103E"/>
                </a:solidFill>
                <a:latin typeface="Times New Roman"/>
                <a:cs typeface="Times New Roman"/>
              </a:rPr>
              <a:t>. Retrieved on April 24, 2023 from</a:t>
            </a:r>
            <a:r>
              <a:rPr lang="en-US" sz="750" u="sng">
                <a:solidFill>
                  <a:srgbClr val="5F5F5F"/>
                </a:solidFill>
                <a:latin typeface="Times New Roman"/>
                <a:cs typeface="Times New Roman"/>
              </a:rPr>
              <a:t> </a:t>
            </a:r>
            <a:r>
              <a:rPr lang="en-US" sz="750">
                <a:solidFill>
                  <a:srgbClr val="919191"/>
                </a:solidFill>
                <a:latin typeface="Times New Roman"/>
                <a:cs typeface="Times New Roman"/>
                <a:hlinkClick r:id="rId5"/>
              </a:rPr>
              <a:t>https://www.statology.org/pandas-drop-duplicate-columns/</a:t>
            </a:r>
            <a:endParaRPr lang="en-US" sz="750">
              <a:latin typeface="Times New Roman"/>
            </a:endParaRPr>
          </a:p>
          <a:p>
            <a:pPr algn="just"/>
            <a:endParaRPr lang="en-US" sz="750">
              <a:latin typeface="Times New Roman"/>
            </a:endParaRPr>
          </a:p>
          <a:p>
            <a:pPr algn="just"/>
            <a:r>
              <a:rPr lang="en-US" sz="750" i="1">
                <a:solidFill>
                  <a:srgbClr val="05103E"/>
                </a:solidFill>
                <a:latin typeface="Times New Roman"/>
                <a:cs typeface="Times New Roman"/>
              </a:rPr>
              <a:t>Merge, join, concatenate and compare — pandas 2.0.1 documentation</a:t>
            </a:r>
            <a:r>
              <a:rPr lang="en-US" sz="750">
                <a:solidFill>
                  <a:srgbClr val="05103E"/>
                </a:solidFill>
                <a:latin typeface="Times New Roman"/>
                <a:cs typeface="Times New Roman"/>
              </a:rPr>
              <a:t>. (n.d.). Retrieved on April 24, 2023 from </a:t>
            </a:r>
            <a:r>
              <a:rPr lang="en-US" sz="750">
                <a:solidFill>
                  <a:srgbClr val="919191"/>
                </a:solidFill>
                <a:latin typeface="Times New Roman"/>
                <a:cs typeface="Times New Roman"/>
                <a:hlinkClick r:id="rId6"/>
              </a:rPr>
              <a:t>https://pandas.pydata.org/docs/user_guide/merging.html</a:t>
            </a:r>
            <a:endParaRPr lang="en-US" sz="750">
              <a:latin typeface="Times New Roman"/>
            </a:endParaRPr>
          </a:p>
          <a:p>
            <a:pPr algn="just"/>
            <a:endParaRPr lang="en-US" sz="750">
              <a:latin typeface="Times New Roman"/>
            </a:endParaRPr>
          </a:p>
          <a:p>
            <a:pPr algn="just"/>
            <a:r>
              <a:rPr lang="en-US" sz="750">
                <a:solidFill>
                  <a:srgbClr val="05103E"/>
                </a:solidFill>
                <a:latin typeface="Times New Roman"/>
                <a:cs typeface="Times New Roman"/>
              </a:rPr>
              <a:t>Kleppen, E. (2023, April 5). How To Find Outliers in Data Using Python (and How To Handle Them). </a:t>
            </a:r>
            <a:r>
              <a:rPr lang="en-US" sz="750" i="1" err="1">
                <a:solidFill>
                  <a:srgbClr val="05103E"/>
                </a:solidFill>
                <a:latin typeface="Times New Roman"/>
                <a:cs typeface="Times New Roman"/>
              </a:rPr>
              <a:t>CareerFoundry</a:t>
            </a:r>
            <a:r>
              <a:rPr lang="en-US" sz="750">
                <a:solidFill>
                  <a:srgbClr val="05103E"/>
                </a:solidFill>
                <a:latin typeface="Times New Roman"/>
                <a:cs typeface="Times New Roman"/>
              </a:rPr>
              <a:t>. Retrieved on April 24, 2023 from </a:t>
            </a:r>
            <a:r>
              <a:rPr lang="en-US" sz="750">
                <a:solidFill>
                  <a:srgbClr val="919191"/>
                </a:solidFill>
                <a:latin typeface="Times New Roman"/>
                <a:cs typeface="Times New Roman"/>
                <a:hlinkClick r:id="rId7"/>
              </a:rPr>
              <a:t>https://careerfoundry.com/en/blog/data-analytics/how-to-find-outliers/</a:t>
            </a:r>
            <a:endParaRPr lang="en-US" sz="750">
              <a:latin typeface="Times New Roman"/>
            </a:endParaRPr>
          </a:p>
          <a:p>
            <a:pPr algn="just"/>
            <a:endParaRPr lang="en-US" sz="750">
              <a:latin typeface="Times New Roman"/>
            </a:endParaRPr>
          </a:p>
          <a:p>
            <a:pPr algn="just"/>
            <a:r>
              <a:rPr lang="en-US" sz="750">
                <a:solidFill>
                  <a:srgbClr val="05103E"/>
                </a:solidFill>
                <a:latin typeface="Times New Roman"/>
                <a:cs typeface="Times New Roman"/>
              </a:rPr>
              <a:t>Stack Overflow.</a:t>
            </a:r>
            <a:r>
              <a:rPr lang="en-US" sz="750" i="1">
                <a:solidFill>
                  <a:srgbClr val="05103E"/>
                </a:solidFill>
                <a:latin typeface="Times New Roman"/>
                <a:cs typeface="Times New Roman"/>
              </a:rPr>
              <a:t> Compare two lists in python and return matches</a:t>
            </a:r>
            <a:r>
              <a:rPr lang="en-US" sz="750">
                <a:solidFill>
                  <a:srgbClr val="05103E"/>
                </a:solidFill>
                <a:latin typeface="Times New Roman"/>
                <a:cs typeface="Times New Roman"/>
              </a:rPr>
              <a:t>. (n.d.). Retrieved on April 24, 2023 from  </a:t>
            </a:r>
            <a:r>
              <a:rPr lang="en-US" sz="750">
                <a:solidFill>
                  <a:srgbClr val="919191"/>
                </a:solidFill>
                <a:latin typeface="Times New Roman"/>
                <a:cs typeface="Times New Roman"/>
                <a:hlinkClick r:id="rId8"/>
              </a:rPr>
              <a:t>https://stackoverflow.com/questions/1388818/how-can-i-compare-two-lists-in-python-and-return-matches</a:t>
            </a:r>
            <a:endParaRPr lang="en-US" sz="750">
              <a:latin typeface="Times New Roman"/>
            </a:endParaRPr>
          </a:p>
          <a:p>
            <a:pPr algn="just"/>
            <a:endParaRPr lang="en-US" sz="750">
              <a:latin typeface="Times New Roman"/>
            </a:endParaRPr>
          </a:p>
          <a:p>
            <a:pPr algn="just"/>
            <a:r>
              <a:rPr lang="en-US" sz="750">
                <a:latin typeface="Times New Roman"/>
              </a:rPr>
              <a:t>Northeastern University, ALY6015 - Intermediate Analytics (2023). R</a:t>
            </a:r>
            <a:r>
              <a:rPr lang="en-US" sz="750">
                <a:solidFill>
                  <a:srgbClr val="05103E"/>
                </a:solidFill>
                <a:latin typeface="Times New Roman"/>
                <a:cs typeface="Times New Roman"/>
              </a:rPr>
              <a:t>etrieved on April 24, 2023</a:t>
            </a:r>
            <a:r>
              <a:rPr lang="en-US" sz="750">
                <a:latin typeface="Times New Roman"/>
              </a:rPr>
              <a:t>.</a:t>
            </a:r>
          </a:p>
          <a:p>
            <a:pPr algn="just"/>
            <a:endParaRPr lang="en-US" sz="750">
              <a:latin typeface="Times New Roman"/>
            </a:endParaRPr>
          </a:p>
          <a:p>
            <a:pPr algn="just"/>
            <a:r>
              <a:rPr lang="en-US" sz="750">
                <a:solidFill>
                  <a:srgbClr val="05103E"/>
                </a:solidFill>
                <a:latin typeface="Times New Roman"/>
                <a:cs typeface="Times New Roman"/>
              </a:rPr>
              <a:t>Python, R. (2022). Logistic Regression in Python. </a:t>
            </a:r>
            <a:r>
              <a:rPr lang="en-US" sz="750" i="1">
                <a:solidFill>
                  <a:srgbClr val="05103E"/>
                </a:solidFill>
                <a:latin typeface="Times New Roman"/>
                <a:cs typeface="Times New Roman"/>
              </a:rPr>
              <a:t>realpython.com</a:t>
            </a:r>
            <a:r>
              <a:rPr lang="en-US" sz="750">
                <a:solidFill>
                  <a:srgbClr val="05103E"/>
                </a:solidFill>
                <a:latin typeface="Times New Roman"/>
                <a:cs typeface="Times New Roman"/>
              </a:rPr>
              <a:t>. </a:t>
            </a:r>
            <a:r>
              <a:rPr lang="en-US" sz="750">
                <a:solidFill>
                  <a:srgbClr val="919191"/>
                </a:solidFill>
                <a:latin typeface="Times New Roman"/>
                <a:cs typeface="Times New Roman"/>
                <a:hlinkClick r:id="rId9"/>
              </a:rPr>
              <a:t>https://realpython.com/logistic-regression-python/#:~:text=The%20logistic%20regression%20function%20%F0%9D%91%9D(%F0%9D%90%B1)%20is%20the%20sigmoid%20function,that%20the%20output%20is%200</a:t>
            </a:r>
            <a:r>
              <a:rPr lang="en-US" sz="750">
                <a:solidFill>
                  <a:srgbClr val="05103E"/>
                </a:solidFill>
                <a:latin typeface="Times New Roman"/>
                <a:cs typeface="Times New Roman"/>
              </a:rPr>
              <a:t>.</a:t>
            </a:r>
            <a:endParaRPr lang="en-US" sz="750">
              <a:latin typeface="Times New Roman"/>
            </a:endParaRPr>
          </a:p>
          <a:p>
            <a:pPr algn="just"/>
            <a:br>
              <a:rPr lang="en-US" sz="750">
                <a:latin typeface="Times New Roman"/>
              </a:rPr>
            </a:br>
            <a:r>
              <a:rPr lang="en-US" sz="750" err="1">
                <a:solidFill>
                  <a:srgbClr val="05103E"/>
                </a:solidFill>
                <a:latin typeface="Times New Roman"/>
                <a:cs typeface="Times New Roman"/>
              </a:rPr>
              <a:t>GeeksforGeeks</a:t>
            </a:r>
            <a:r>
              <a:rPr lang="en-US" sz="750">
                <a:solidFill>
                  <a:srgbClr val="05103E"/>
                </a:solidFill>
                <a:latin typeface="Times New Roman"/>
                <a:cs typeface="Times New Roman"/>
              </a:rPr>
              <a:t>. (2022b). Create a correlation Matrix using Python. </a:t>
            </a:r>
            <a:r>
              <a:rPr lang="en-US" sz="750" i="1" err="1">
                <a:solidFill>
                  <a:srgbClr val="05103E"/>
                </a:solidFill>
                <a:latin typeface="Times New Roman"/>
                <a:cs typeface="Times New Roman"/>
              </a:rPr>
              <a:t>GeeksforGeeks</a:t>
            </a:r>
            <a:r>
              <a:rPr lang="en-US" sz="750">
                <a:solidFill>
                  <a:srgbClr val="05103E"/>
                </a:solidFill>
                <a:latin typeface="Times New Roman"/>
                <a:cs typeface="Times New Roman"/>
              </a:rPr>
              <a:t>. </a:t>
            </a:r>
            <a:r>
              <a:rPr lang="en-US" sz="750">
                <a:solidFill>
                  <a:srgbClr val="919191"/>
                </a:solidFill>
                <a:latin typeface="Times New Roman"/>
                <a:cs typeface="Times New Roman"/>
                <a:hlinkClick r:id="rId10"/>
              </a:rPr>
              <a:t>https://www.geeksforgeeks.org/create-a-correlation-matrix-using-python/</a:t>
            </a:r>
            <a:endParaRPr lang="en-US" sz="750">
              <a:latin typeface="Times New Roman"/>
            </a:endParaRPr>
          </a:p>
          <a:p>
            <a:pPr algn="just"/>
            <a:endParaRPr lang="en-US" sz="750">
              <a:latin typeface="Times New Roman"/>
            </a:endParaRPr>
          </a:p>
          <a:p>
            <a:pPr algn="just"/>
            <a:r>
              <a:rPr lang="en-US" sz="750" err="1">
                <a:solidFill>
                  <a:srgbClr val="05103E"/>
                </a:solidFill>
                <a:latin typeface="Times New Roman"/>
                <a:cs typeface="Times New Roman"/>
              </a:rPr>
              <a:t>GeeksforGeeks</a:t>
            </a:r>
            <a:r>
              <a:rPr lang="en-US" sz="750">
                <a:solidFill>
                  <a:srgbClr val="05103E"/>
                </a:solidFill>
                <a:latin typeface="Times New Roman"/>
                <a:cs typeface="Times New Roman"/>
              </a:rPr>
              <a:t>. (2023a). Linear Regression  Python Implementation. </a:t>
            </a:r>
            <a:r>
              <a:rPr lang="en-US" sz="750" i="1" err="1">
                <a:solidFill>
                  <a:srgbClr val="05103E"/>
                </a:solidFill>
                <a:latin typeface="Times New Roman"/>
                <a:cs typeface="Times New Roman"/>
              </a:rPr>
              <a:t>GeeksforGeeks</a:t>
            </a:r>
            <a:r>
              <a:rPr lang="en-US" sz="750">
                <a:solidFill>
                  <a:srgbClr val="05103E"/>
                </a:solidFill>
                <a:latin typeface="Times New Roman"/>
                <a:cs typeface="Times New Roman"/>
              </a:rPr>
              <a:t>. </a:t>
            </a:r>
            <a:r>
              <a:rPr lang="en-US" sz="750">
                <a:solidFill>
                  <a:srgbClr val="919191"/>
                </a:solidFill>
                <a:latin typeface="Times New Roman"/>
                <a:cs typeface="Times New Roman"/>
                <a:hlinkClick r:id="rId11"/>
              </a:rPr>
              <a:t>https://www.geeksforgeeks.org/linear-regression-python-implementation/</a:t>
            </a:r>
            <a:endParaRPr lang="en-US" sz="750">
              <a:latin typeface="Times New Roman"/>
            </a:endParaRPr>
          </a:p>
          <a:p>
            <a:pPr algn="just"/>
            <a:endParaRPr lang="en-US" sz="750">
              <a:latin typeface="Times New Roman"/>
            </a:endParaRPr>
          </a:p>
          <a:p>
            <a:pPr algn="just"/>
            <a:r>
              <a:rPr lang="en-US" sz="750">
                <a:solidFill>
                  <a:srgbClr val="05103E"/>
                </a:solidFill>
                <a:latin typeface="Times New Roman"/>
                <a:cs typeface="Times New Roman"/>
              </a:rPr>
              <a:t>Narkhede, S. (2021, June 15). Understanding Confusion Matrix - Towards Data Science. </a:t>
            </a:r>
            <a:r>
              <a:rPr lang="en-US" sz="750" i="1">
                <a:solidFill>
                  <a:srgbClr val="05103E"/>
                </a:solidFill>
                <a:latin typeface="Times New Roman"/>
                <a:cs typeface="Times New Roman"/>
              </a:rPr>
              <a:t>Medium</a:t>
            </a:r>
            <a:r>
              <a:rPr lang="en-US" sz="750">
                <a:solidFill>
                  <a:srgbClr val="05103E"/>
                </a:solidFill>
                <a:latin typeface="Times New Roman"/>
                <a:cs typeface="Times New Roman"/>
              </a:rPr>
              <a:t>.</a:t>
            </a:r>
            <a:r>
              <a:rPr lang="en-US" sz="750">
                <a:solidFill>
                  <a:srgbClr val="919191"/>
                </a:solidFill>
                <a:latin typeface="Times New Roman"/>
                <a:cs typeface="Times New Roman"/>
                <a:hlinkClick r:id="rId12"/>
              </a:rPr>
              <a:t>https://towardsdatascience.com/understanding-confusion-matrix-a9ad42dcfd62</a:t>
            </a:r>
            <a:endParaRPr lang="en-US" sz="750">
              <a:latin typeface="Times New Roman"/>
            </a:endParaRPr>
          </a:p>
          <a:p>
            <a:pPr algn="just"/>
            <a:br>
              <a:rPr lang="en-US" sz="750">
                <a:latin typeface="Times New Roman"/>
              </a:rPr>
            </a:br>
            <a:r>
              <a:rPr lang="en-US" sz="750" err="1">
                <a:solidFill>
                  <a:srgbClr val="05103E"/>
                </a:solidFill>
                <a:latin typeface="Times New Roman"/>
                <a:cs typeface="Times New Roman"/>
              </a:rPr>
              <a:t>PyCoach</a:t>
            </a:r>
            <a:r>
              <a:rPr lang="en-US" sz="750">
                <a:solidFill>
                  <a:srgbClr val="05103E"/>
                </a:solidFill>
                <a:latin typeface="Times New Roman"/>
                <a:cs typeface="Times New Roman"/>
              </a:rPr>
              <a:t>. (2022b, January 4). A Simple Guide to Linear Regression using Python - Towards Data Science. </a:t>
            </a:r>
            <a:r>
              <a:rPr lang="en-US" sz="750" i="1">
                <a:solidFill>
                  <a:srgbClr val="05103E"/>
                </a:solidFill>
                <a:latin typeface="Times New Roman"/>
                <a:cs typeface="Times New Roman"/>
              </a:rPr>
              <a:t>Medium</a:t>
            </a:r>
            <a:r>
              <a:rPr lang="en-US" sz="750">
                <a:solidFill>
                  <a:srgbClr val="05103E"/>
                </a:solidFill>
                <a:latin typeface="Times New Roman"/>
                <a:cs typeface="Times New Roman"/>
              </a:rPr>
              <a:t>. </a:t>
            </a:r>
            <a:r>
              <a:rPr lang="en-US" sz="750">
                <a:solidFill>
                  <a:srgbClr val="919191"/>
                </a:solidFill>
                <a:latin typeface="Times New Roman"/>
                <a:cs typeface="Times New Roman"/>
                <a:hlinkClick r:id="rId13"/>
              </a:rPr>
              <a:t>https://towardsdatascience.com/a-simple-guide-to-linear-regression-using-python-7050e8c751c1</a:t>
            </a:r>
            <a:endParaRPr lang="en-US" sz="750">
              <a:latin typeface="Times New Roman"/>
            </a:endParaRPr>
          </a:p>
          <a:p>
            <a:pPr algn="just"/>
            <a:br>
              <a:rPr lang="en-US" sz="750">
                <a:latin typeface="Times New Roman"/>
              </a:rPr>
            </a:br>
            <a:r>
              <a:rPr lang="en-US" sz="750" i="1" err="1">
                <a:solidFill>
                  <a:srgbClr val="05103E"/>
                </a:solidFill>
                <a:latin typeface="Times New Roman"/>
                <a:cs typeface="Times New Roman"/>
              </a:rPr>
              <a:t>sklearn.linear_model.LogisticRegression</a:t>
            </a:r>
            <a:r>
              <a:rPr lang="en-US" sz="750">
                <a:solidFill>
                  <a:srgbClr val="05103E"/>
                </a:solidFill>
                <a:latin typeface="Times New Roman"/>
                <a:cs typeface="Times New Roman"/>
              </a:rPr>
              <a:t>. (n.d.). Scikit-learn. </a:t>
            </a:r>
            <a:r>
              <a:rPr lang="en-US" sz="750">
                <a:solidFill>
                  <a:srgbClr val="919191"/>
                </a:solidFill>
                <a:latin typeface="Times New Roman"/>
                <a:cs typeface="Times New Roman"/>
                <a:hlinkClick r:id="rId14"/>
              </a:rPr>
              <a:t>https://scikit-learn.org/stable/modules/generated/sklearn.linear_model.LogisticRegression.html</a:t>
            </a:r>
            <a:endParaRPr lang="en-US" sz="750">
              <a:latin typeface="Times New Roman"/>
            </a:endParaRPr>
          </a:p>
          <a:p>
            <a:pPr algn="just"/>
            <a:br>
              <a:rPr lang="en-US" sz="750">
                <a:latin typeface="Times New Roman"/>
              </a:rPr>
            </a:br>
            <a:r>
              <a:rPr lang="en-US" sz="750" err="1">
                <a:solidFill>
                  <a:srgbClr val="05103E"/>
                </a:solidFill>
                <a:latin typeface="Times New Roman"/>
                <a:cs typeface="Times New Roman"/>
              </a:rPr>
              <a:t>GeeksforGeeks</a:t>
            </a:r>
            <a:r>
              <a:rPr lang="en-US" sz="750">
                <a:solidFill>
                  <a:srgbClr val="05103E"/>
                </a:solidFill>
                <a:latin typeface="Times New Roman"/>
                <a:cs typeface="Times New Roman"/>
              </a:rPr>
              <a:t>. (2021a). Bar Plot in Matplotlib. </a:t>
            </a:r>
            <a:r>
              <a:rPr lang="en-US" sz="750" i="1" err="1">
                <a:solidFill>
                  <a:srgbClr val="05103E"/>
                </a:solidFill>
                <a:latin typeface="Times New Roman"/>
                <a:cs typeface="Times New Roman"/>
              </a:rPr>
              <a:t>GeeksforGeeks</a:t>
            </a:r>
            <a:r>
              <a:rPr lang="en-US" sz="750">
                <a:solidFill>
                  <a:srgbClr val="05103E"/>
                </a:solidFill>
                <a:latin typeface="Times New Roman"/>
                <a:cs typeface="Times New Roman"/>
              </a:rPr>
              <a:t>. </a:t>
            </a:r>
            <a:r>
              <a:rPr lang="en-US" sz="750">
                <a:solidFill>
                  <a:srgbClr val="919191"/>
                </a:solidFill>
                <a:latin typeface="Times New Roman"/>
                <a:cs typeface="Times New Roman"/>
                <a:hlinkClick r:id="rId15"/>
              </a:rPr>
              <a:t>https://www.geeksforgeeks.org/bar-plot-in-matplotlib/</a:t>
            </a:r>
            <a:endParaRPr lang="en-US" sz="750">
              <a:latin typeface="Times New Roman"/>
            </a:endParaRPr>
          </a:p>
          <a:p>
            <a:pPr algn="just"/>
            <a:br>
              <a:rPr lang="en-US" sz="750">
                <a:latin typeface="Times New Roman"/>
              </a:rPr>
            </a:br>
            <a:r>
              <a:rPr lang="en-US" sz="750" i="1">
                <a:solidFill>
                  <a:srgbClr val="05103E"/>
                </a:solidFill>
                <a:latin typeface="Times New Roman"/>
                <a:cs typeface="Times New Roman"/>
              </a:rPr>
              <a:t>Matplotlib Pie Charts</a:t>
            </a:r>
            <a:r>
              <a:rPr lang="en-US" sz="750">
                <a:solidFill>
                  <a:srgbClr val="05103E"/>
                </a:solidFill>
                <a:latin typeface="Times New Roman"/>
                <a:cs typeface="Times New Roman"/>
              </a:rPr>
              <a:t>. (n.d.). </a:t>
            </a:r>
            <a:r>
              <a:rPr lang="en-US" sz="750">
                <a:solidFill>
                  <a:srgbClr val="919191"/>
                </a:solidFill>
                <a:latin typeface="Times New Roman"/>
                <a:cs typeface="Times New Roman"/>
                <a:hlinkClick r:id="rId16"/>
              </a:rPr>
              <a:t>https://www.w3schools.com/python/matplotlib_pie_charts.asp</a:t>
            </a:r>
            <a:endParaRPr lang="en-US" sz="750">
              <a:latin typeface="Times New Roman"/>
            </a:endParaRPr>
          </a:p>
          <a:p>
            <a:pPr algn="just"/>
            <a:endParaRPr lang="en-US" sz="750">
              <a:latin typeface="Times New Roman"/>
            </a:endParaRPr>
          </a:p>
          <a:p>
            <a:pPr algn="just"/>
            <a:r>
              <a:rPr lang="en-US" sz="750" i="1">
                <a:solidFill>
                  <a:srgbClr val="05103E"/>
                </a:solidFill>
                <a:latin typeface="Times New Roman"/>
                <a:cs typeface="Times New Roman"/>
              </a:rPr>
              <a:t>Scatter plot — Matplotlib 3.7.1 documentation</a:t>
            </a:r>
            <a:r>
              <a:rPr lang="en-US" sz="750">
                <a:solidFill>
                  <a:srgbClr val="05103E"/>
                </a:solidFill>
                <a:latin typeface="Times New Roman"/>
                <a:cs typeface="Times New Roman"/>
              </a:rPr>
              <a:t>. (n.d.). </a:t>
            </a:r>
            <a:r>
              <a:rPr lang="en-US" sz="750">
                <a:solidFill>
                  <a:srgbClr val="919191"/>
                </a:solidFill>
                <a:latin typeface="Times New Roman"/>
                <a:cs typeface="Times New Roman"/>
                <a:hlinkClick r:id="rId17"/>
              </a:rPr>
              <a:t>https://matplotlib.org/stable/gallery/shapes_and_collections/scatter.html</a:t>
            </a:r>
            <a:endParaRPr lang="en-US" sz="750">
              <a:latin typeface="Times New Roman"/>
            </a:endParaRPr>
          </a:p>
        </p:txBody>
      </p:sp>
    </p:spTree>
    <p:extLst>
      <p:ext uri="{BB962C8B-B14F-4D97-AF65-F5344CB8AC3E}">
        <p14:creationId xmlns:p14="http://schemas.microsoft.com/office/powerpoint/2010/main" val="1307100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220"/>
        <p:cNvGrpSpPr/>
        <p:nvPr/>
      </p:nvGrpSpPr>
      <p:grpSpPr>
        <a:xfrm>
          <a:off x="0" y="0"/>
          <a:ext cx="0" cy="0"/>
          <a:chOff x="0" y="0"/>
          <a:chExt cx="0" cy="0"/>
        </a:xfrm>
      </p:grpSpPr>
      <p:sp>
        <p:nvSpPr>
          <p:cNvPr id="5" name="Title 4">
            <a:extLst>
              <a:ext uri="{FF2B5EF4-FFF2-40B4-BE49-F238E27FC236}">
                <a16:creationId xmlns:a16="http://schemas.microsoft.com/office/drawing/2014/main" id="{C72A5203-907D-7346-8B4E-5B2AEFB128C2}"/>
              </a:ext>
            </a:extLst>
          </p:cNvPr>
          <p:cNvSpPr>
            <a:spLocks noGrp="1"/>
          </p:cNvSpPr>
          <p:nvPr>
            <p:ph type="title"/>
          </p:nvPr>
        </p:nvSpPr>
        <p:spPr>
          <a:xfrm>
            <a:off x="457200" y="2330691"/>
            <a:ext cx="8229600" cy="481500"/>
          </a:xfrm>
        </p:spPr>
        <p:txBody>
          <a:bodyPr/>
          <a:lstStyle/>
          <a:p>
            <a:r>
              <a:rPr lang="en-US"/>
              <a:t>Thank you !</a:t>
            </a:r>
          </a:p>
        </p:txBody>
      </p:sp>
      <p:pic>
        <p:nvPicPr>
          <p:cNvPr id="6" name="Graphic 6" descr="Monitor with solid fill">
            <a:extLst>
              <a:ext uri="{FF2B5EF4-FFF2-40B4-BE49-F238E27FC236}">
                <a16:creationId xmlns:a16="http://schemas.microsoft.com/office/drawing/2014/main" id="{DAC047C4-25D1-A5D9-5D49-68F2C25F9A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50927" y="1393777"/>
            <a:ext cx="2842146" cy="2842146"/>
          </a:xfrm>
          <a:prstGeom prst="rect">
            <a:avLst/>
          </a:prstGeom>
        </p:spPr>
      </p:pic>
    </p:spTree>
    <p:extLst>
      <p:ext uri="{BB962C8B-B14F-4D97-AF65-F5344CB8AC3E}">
        <p14:creationId xmlns:p14="http://schemas.microsoft.com/office/powerpoint/2010/main" val="1163162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a:solidFill>
                  <a:schemeClr val="accent3"/>
                </a:solidFill>
                <a:latin typeface="Times New Roman" panose="02020603050405020304" pitchFamily="18" charset="0"/>
                <a:ea typeface="Fira Sans Extra Condensed Medium"/>
                <a:cs typeface="Times New Roman" panose="02020603050405020304" pitchFamily="18" charset="0"/>
                <a:sym typeface="Fira Sans Extra Condensed Medium"/>
              </a:rPr>
              <a:t>Exploratory Analysis &amp; </a:t>
            </a:r>
            <a:r>
              <a:rPr lang="en-US" sz="3200">
                <a:solidFill>
                  <a:srgbClr val="00B050"/>
                </a:solidFill>
                <a:latin typeface="Times New Roman" panose="02020603050405020304" pitchFamily="18" charset="0"/>
                <a:ea typeface="Fira Sans Extra Condensed Medium"/>
                <a:cs typeface="Times New Roman" panose="02020603050405020304" pitchFamily="18" charset="0"/>
                <a:sym typeface="Fira Sans Extra Condensed Medium"/>
              </a:rPr>
              <a:t>Data preparation</a:t>
            </a:r>
          </a:p>
        </p:txBody>
      </p:sp>
      <p:pic>
        <p:nvPicPr>
          <p:cNvPr id="3" name="Picture 2">
            <a:extLst>
              <a:ext uri="{FF2B5EF4-FFF2-40B4-BE49-F238E27FC236}">
                <a16:creationId xmlns:a16="http://schemas.microsoft.com/office/drawing/2014/main" id="{F48F9A7B-0339-73C0-48B0-41CB8B70FE3E}"/>
              </a:ext>
            </a:extLst>
          </p:cNvPr>
          <p:cNvPicPr>
            <a:picLocks noChangeAspect="1"/>
          </p:cNvPicPr>
          <p:nvPr/>
        </p:nvPicPr>
        <p:blipFill>
          <a:blip r:embed="rId3"/>
          <a:stretch>
            <a:fillRect/>
          </a:stretch>
        </p:blipFill>
        <p:spPr>
          <a:xfrm>
            <a:off x="284638" y="1649186"/>
            <a:ext cx="1707448" cy="2194071"/>
          </a:xfrm>
          <a:prstGeom prst="rect">
            <a:avLst/>
          </a:prstGeom>
          <a:ln>
            <a:solidFill>
              <a:schemeClr val="tx1"/>
            </a:solidFill>
          </a:ln>
        </p:spPr>
      </p:pic>
      <p:pic>
        <p:nvPicPr>
          <p:cNvPr id="5" name="Picture 4">
            <a:extLst>
              <a:ext uri="{FF2B5EF4-FFF2-40B4-BE49-F238E27FC236}">
                <a16:creationId xmlns:a16="http://schemas.microsoft.com/office/drawing/2014/main" id="{D6ED8C70-F4F0-F6C6-7F88-94E27C928849}"/>
              </a:ext>
            </a:extLst>
          </p:cNvPr>
          <p:cNvPicPr>
            <a:picLocks noChangeAspect="1"/>
          </p:cNvPicPr>
          <p:nvPr/>
        </p:nvPicPr>
        <p:blipFill>
          <a:blip r:embed="rId4"/>
          <a:stretch>
            <a:fillRect/>
          </a:stretch>
        </p:blipFill>
        <p:spPr>
          <a:xfrm>
            <a:off x="4866462" y="1055428"/>
            <a:ext cx="3171702" cy="1721781"/>
          </a:xfrm>
          <a:prstGeom prst="rect">
            <a:avLst/>
          </a:prstGeom>
          <a:ln>
            <a:solidFill>
              <a:schemeClr val="tx1"/>
            </a:solidFill>
          </a:ln>
        </p:spPr>
      </p:pic>
      <p:pic>
        <p:nvPicPr>
          <p:cNvPr id="1026" name="Picture 2">
            <a:extLst>
              <a:ext uri="{FF2B5EF4-FFF2-40B4-BE49-F238E27FC236}">
                <a16:creationId xmlns:a16="http://schemas.microsoft.com/office/drawing/2014/main" id="{54827592-7C93-6355-C117-D827DFD55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0730" y="2780207"/>
            <a:ext cx="3167434" cy="21192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ight Arrow Callout 5">
            <a:extLst>
              <a:ext uri="{FF2B5EF4-FFF2-40B4-BE49-F238E27FC236}">
                <a16:creationId xmlns:a16="http://schemas.microsoft.com/office/drawing/2014/main" id="{92C713D6-5E30-27BF-5721-CA4EEB4B7DAA}"/>
              </a:ext>
            </a:extLst>
          </p:cNvPr>
          <p:cNvSpPr/>
          <p:nvPr/>
        </p:nvSpPr>
        <p:spPr>
          <a:xfrm>
            <a:off x="2249257" y="2043478"/>
            <a:ext cx="2360033" cy="1520537"/>
          </a:xfrm>
          <a:prstGeom prst="rightArrowCallout">
            <a:avLst>
              <a:gd name="adj1" fmla="val 25000"/>
              <a:gd name="adj2" fmla="val 25000"/>
              <a:gd name="adj3" fmla="val 25000"/>
              <a:gd name="adj4" fmla="val 72948"/>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300" b="1">
                <a:solidFill>
                  <a:schemeClr val="accent4"/>
                </a:solidFill>
                <a:latin typeface="Times New Roman"/>
                <a:cs typeface="Times New Roman"/>
              </a:rPr>
              <a:t>Rename</a:t>
            </a:r>
            <a:r>
              <a:rPr lang="en-US" sz="1300">
                <a:latin typeface="Times New Roman"/>
                <a:cs typeface="Times New Roman"/>
              </a:rPr>
              <a:t> &amp; </a:t>
            </a:r>
            <a:r>
              <a:rPr lang="en-US" sz="1300" b="1">
                <a:solidFill>
                  <a:schemeClr val="accent4"/>
                </a:solidFill>
                <a:latin typeface="Times New Roman"/>
                <a:cs typeface="Times New Roman"/>
              </a:rPr>
              <a:t>Remove</a:t>
            </a:r>
            <a:r>
              <a:rPr lang="en-US" sz="1300">
                <a:latin typeface="Times New Roman"/>
                <a:cs typeface="Times New Roman"/>
              </a:rPr>
              <a:t> columns</a:t>
            </a:r>
          </a:p>
          <a:p>
            <a:pPr algn="ctr"/>
            <a:endParaRPr lang="en-US" sz="1300">
              <a:latin typeface="Times New Roman" panose="02020603050405020304" pitchFamily="18" charset="0"/>
              <a:cs typeface="Times New Roman" panose="02020603050405020304" pitchFamily="18" charset="0"/>
            </a:endParaRPr>
          </a:p>
          <a:p>
            <a:pPr algn="ctr"/>
            <a:r>
              <a:rPr lang="en-US" sz="1300">
                <a:latin typeface="Times New Roman"/>
                <a:cs typeface="Times New Roman"/>
              </a:rPr>
              <a:t>Identify </a:t>
            </a:r>
            <a:r>
              <a:rPr lang="en-US" sz="1300" b="1">
                <a:solidFill>
                  <a:schemeClr val="accent4"/>
                </a:solidFill>
                <a:latin typeface="Times New Roman"/>
                <a:cs typeface="Times New Roman"/>
              </a:rPr>
              <a:t>duplication</a:t>
            </a:r>
            <a:r>
              <a:rPr lang="en-US" sz="1300">
                <a:latin typeface="Times New Roman"/>
                <a:cs typeface="Times New Roman"/>
              </a:rPr>
              <a:t> and merge values</a:t>
            </a:r>
          </a:p>
          <a:p>
            <a:pPr algn="ctr"/>
            <a:endParaRPr lang="en-US" sz="1300">
              <a:latin typeface="Times New Roman" panose="02020603050405020304" pitchFamily="18" charset="0"/>
              <a:cs typeface="Times New Roman" panose="02020603050405020304" pitchFamily="18" charset="0"/>
            </a:endParaRPr>
          </a:p>
          <a:p>
            <a:pPr algn="ctr"/>
            <a:r>
              <a:rPr lang="en-US" sz="1300" b="1">
                <a:solidFill>
                  <a:schemeClr val="accent4"/>
                </a:solidFill>
                <a:latin typeface="Times New Roman"/>
                <a:cs typeface="Times New Roman"/>
              </a:rPr>
              <a:t>Define</a:t>
            </a:r>
            <a:r>
              <a:rPr lang="en-US" sz="1300">
                <a:latin typeface="Times New Roman"/>
                <a:cs typeface="Times New Roman"/>
              </a:rPr>
              <a:t> Outliers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a:solidFill>
                  <a:schemeClr val="accent3"/>
                </a:solidFill>
                <a:latin typeface="Times New Roman" panose="02020603050405020304" pitchFamily="18" charset="0"/>
                <a:ea typeface="Fira Sans Extra Condensed Medium"/>
                <a:cs typeface="Times New Roman" panose="02020603050405020304" pitchFamily="18" charset="0"/>
                <a:sym typeface="Fira Sans Extra Condensed Medium"/>
              </a:rPr>
              <a:t>Exploratory Analysis &amp; </a:t>
            </a:r>
            <a:r>
              <a:rPr lang="en-US" sz="3200">
                <a:solidFill>
                  <a:srgbClr val="00B050"/>
                </a:solidFill>
                <a:latin typeface="Times New Roman" panose="02020603050405020304" pitchFamily="18" charset="0"/>
                <a:ea typeface="Fira Sans Extra Condensed Medium"/>
                <a:cs typeface="Times New Roman" panose="02020603050405020304" pitchFamily="18" charset="0"/>
                <a:sym typeface="Fira Sans Extra Condensed Medium"/>
              </a:rPr>
              <a:t>Data preparation</a:t>
            </a:r>
          </a:p>
        </p:txBody>
      </p:sp>
      <p:sp>
        <p:nvSpPr>
          <p:cNvPr id="6" name="Right Arrow Callout 5">
            <a:extLst>
              <a:ext uri="{FF2B5EF4-FFF2-40B4-BE49-F238E27FC236}">
                <a16:creationId xmlns:a16="http://schemas.microsoft.com/office/drawing/2014/main" id="{92C713D6-5E30-27BF-5721-CA4EEB4B7DAA}"/>
              </a:ext>
            </a:extLst>
          </p:cNvPr>
          <p:cNvSpPr/>
          <p:nvPr/>
        </p:nvSpPr>
        <p:spPr>
          <a:xfrm>
            <a:off x="406021" y="3302667"/>
            <a:ext cx="1839192" cy="1015722"/>
          </a:xfrm>
          <a:prstGeom prst="rightArrowCallout">
            <a:avLst>
              <a:gd name="adj1" fmla="val 25000"/>
              <a:gd name="adj2" fmla="val 25000"/>
              <a:gd name="adj3" fmla="val 25000"/>
              <a:gd name="adj4" fmla="val 7832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300" b="1">
                <a:solidFill>
                  <a:schemeClr val="accent4"/>
                </a:solidFill>
                <a:latin typeface="Times New Roman"/>
                <a:cs typeface="Times New Roman"/>
              </a:rPr>
              <a:t>Divide</a:t>
            </a:r>
            <a:r>
              <a:rPr lang="en-US" sz="1300">
                <a:latin typeface="Times New Roman"/>
                <a:cs typeface="Times New Roman"/>
              </a:rPr>
              <a:t> datasets into 2 sets according analysis purposes</a:t>
            </a:r>
          </a:p>
        </p:txBody>
      </p:sp>
      <p:sp>
        <p:nvSpPr>
          <p:cNvPr id="2" name="TextBox 1">
            <a:extLst>
              <a:ext uri="{FF2B5EF4-FFF2-40B4-BE49-F238E27FC236}">
                <a16:creationId xmlns:a16="http://schemas.microsoft.com/office/drawing/2014/main" id="{A4A7B581-40EA-FA5E-40C0-5FB20FF84C57}"/>
              </a:ext>
            </a:extLst>
          </p:cNvPr>
          <p:cNvSpPr txBox="1"/>
          <p:nvPr/>
        </p:nvSpPr>
        <p:spPr>
          <a:xfrm>
            <a:off x="2586680" y="2804397"/>
            <a:ext cx="5902778" cy="888513"/>
          </a:xfrm>
          <a:prstGeom prst="rect">
            <a:avLst/>
          </a:prstGeom>
          <a:ln>
            <a:solidFill>
              <a:schemeClr val="accent2"/>
            </a:solid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ctr">
            <a:spAutoFit/>
          </a:bodyPr>
          <a:lstStyle/>
          <a:p>
            <a:pPr marR="0" lvl="0" algn="ctr">
              <a:lnSpc>
                <a:spcPct val="200000"/>
              </a:lnSpc>
              <a:spcBef>
                <a:spcPts val="0"/>
              </a:spcBef>
              <a:spcAft>
                <a:spcPts val="0"/>
              </a:spcAft>
            </a:pPr>
            <a:r>
              <a:rPr lang="en-US">
                <a:solidFill>
                  <a:srgbClr val="000000"/>
                </a:solidFill>
                <a:effectLst/>
                <a:latin typeface="Times New Roman"/>
                <a:ea typeface="Times New Roman" panose="02020603050405020304" pitchFamily="18" charset="0"/>
                <a:cs typeface="Times New Roman"/>
              </a:rPr>
              <a:t>Multiple artists performed the same song resulting in duplication of rows with the same song and its features. </a:t>
            </a:r>
            <a:r>
              <a:rPr lang="en-US" b="1">
                <a:solidFill>
                  <a:schemeClr val="accent4"/>
                </a:solidFill>
                <a:effectLst/>
                <a:latin typeface="Times New Roman"/>
                <a:ea typeface="Times New Roman" panose="02020603050405020304" pitchFamily="18" charset="0"/>
                <a:cs typeface="Times New Roman"/>
              </a:rPr>
              <a:t>=&gt; Artists set</a:t>
            </a:r>
            <a:endParaRPr lang="en-US" b="1">
              <a:solidFill>
                <a:schemeClr val="accent4"/>
              </a:solidFill>
              <a:effectLst/>
              <a:latin typeface="Times New Roman"/>
              <a:ea typeface="SimSun" panose="02010600030101010101" pitchFamily="2" charset="-122"/>
              <a:cs typeface="Times New Roman"/>
            </a:endParaRPr>
          </a:p>
        </p:txBody>
      </p:sp>
      <p:sp>
        <p:nvSpPr>
          <p:cNvPr id="4" name="TextBox 3">
            <a:extLst>
              <a:ext uri="{FF2B5EF4-FFF2-40B4-BE49-F238E27FC236}">
                <a16:creationId xmlns:a16="http://schemas.microsoft.com/office/drawing/2014/main" id="{2D95F625-89BE-B748-9745-B73A7C04ED53}"/>
              </a:ext>
            </a:extLst>
          </p:cNvPr>
          <p:cNvSpPr txBox="1"/>
          <p:nvPr/>
        </p:nvSpPr>
        <p:spPr>
          <a:xfrm>
            <a:off x="2586680" y="3965127"/>
            <a:ext cx="5902778" cy="888513"/>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rtlCol="0" anchor="ctr">
            <a:spAutoFit/>
          </a:bodyPr>
          <a:lstStyle/>
          <a:p>
            <a:pPr algn="ctr">
              <a:lnSpc>
                <a:spcPct val="200000"/>
              </a:lnSpc>
            </a:pPr>
            <a:r>
              <a:rPr lang="en-US">
                <a:solidFill>
                  <a:srgbClr val="000000"/>
                </a:solidFill>
                <a:effectLst/>
                <a:latin typeface="Times New Roman"/>
                <a:ea typeface="Times New Roman" panose="02020603050405020304" pitchFamily="18" charset="0"/>
                <a:cs typeface="Times New Roman"/>
              </a:rPr>
              <a:t>The same song/track was performed by different artists but had </a:t>
            </a:r>
            <a:r>
              <a:rPr lang="en-US">
                <a:solidFill>
                  <a:srgbClr val="000000"/>
                </a:solidFill>
                <a:latin typeface="Times New Roman"/>
                <a:ea typeface="Times New Roman" panose="02020603050405020304" pitchFamily="18" charset="0"/>
                <a:cs typeface="Times New Roman"/>
              </a:rPr>
              <a:t>different features  </a:t>
            </a:r>
            <a:r>
              <a:rPr lang="en-US" b="1">
                <a:solidFill>
                  <a:schemeClr val="accent4"/>
                </a:solidFill>
                <a:effectLst/>
                <a:latin typeface="Times New Roman"/>
                <a:ea typeface="Times New Roman" panose="02020603050405020304" pitchFamily="18" charset="0"/>
                <a:cs typeface="Times New Roman"/>
              </a:rPr>
              <a:t>=&gt; Songs set</a:t>
            </a:r>
            <a:endParaRPr lang="en-US" b="1">
              <a:solidFill>
                <a:schemeClr val="accent4"/>
              </a:solidFill>
              <a:effectLst/>
              <a:latin typeface="Times New Roman"/>
              <a:ea typeface="SimSun" panose="02010600030101010101" pitchFamily="2" charset="-122"/>
              <a:cs typeface="Times New Roman"/>
            </a:endParaRPr>
          </a:p>
        </p:txBody>
      </p:sp>
      <p:sp>
        <p:nvSpPr>
          <p:cNvPr id="3" name="Right Arrow Callout 2">
            <a:extLst>
              <a:ext uri="{FF2B5EF4-FFF2-40B4-BE49-F238E27FC236}">
                <a16:creationId xmlns:a16="http://schemas.microsoft.com/office/drawing/2014/main" id="{D4E7E788-BB75-0AFE-5F51-B4B9B61EDE48}"/>
              </a:ext>
            </a:extLst>
          </p:cNvPr>
          <p:cNvSpPr/>
          <p:nvPr/>
        </p:nvSpPr>
        <p:spPr>
          <a:xfrm>
            <a:off x="448670" y="1325132"/>
            <a:ext cx="1839192" cy="1015722"/>
          </a:xfrm>
          <a:prstGeom prst="rightArrowCallout">
            <a:avLst>
              <a:gd name="adj1" fmla="val 25000"/>
              <a:gd name="adj2" fmla="val 25000"/>
              <a:gd name="adj3" fmla="val 25000"/>
              <a:gd name="adj4" fmla="val 7832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300" b="1">
                <a:solidFill>
                  <a:schemeClr val="accent4"/>
                </a:solidFill>
                <a:latin typeface="Times New Roman"/>
                <a:cs typeface="Times New Roman"/>
              </a:rPr>
              <a:t>Add column </a:t>
            </a:r>
            <a:r>
              <a:rPr lang="en-US" sz="1300">
                <a:latin typeface="Times New Roman"/>
                <a:cs typeface="Times New Roman"/>
              </a:rPr>
              <a:t>Likes-Views ratio for YouTube videos</a:t>
            </a:r>
          </a:p>
        </p:txBody>
      </p:sp>
      <p:sp>
        <p:nvSpPr>
          <p:cNvPr id="5" name="TextBox 4">
            <a:extLst>
              <a:ext uri="{FF2B5EF4-FFF2-40B4-BE49-F238E27FC236}">
                <a16:creationId xmlns:a16="http://schemas.microsoft.com/office/drawing/2014/main" id="{7F0164AF-15D5-2DF1-CCA6-83BD6867B42F}"/>
              </a:ext>
            </a:extLst>
          </p:cNvPr>
          <p:cNvSpPr txBox="1"/>
          <p:nvPr/>
        </p:nvSpPr>
        <p:spPr>
          <a:xfrm>
            <a:off x="2586681" y="1604213"/>
            <a:ext cx="5902778" cy="457561"/>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rtlCol="0" anchor="ctr">
            <a:spAutoFit/>
          </a:bodyPr>
          <a:lstStyle/>
          <a:p>
            <a:pPr algn="ctr">
              <a:lnSpc>
                <a:spcPct val="200000"/>
              </a:lnSpc>
            </a:pPr>
            <a:r>
              <a:rPr lang="en-US">
                <a:solidFill>
                  <a:srgbClr val="000000"/>
                </a:solidFill>
                <a:latin typeface="Times New Roman"/>
                <a:cs typeface="Times New Roman"/>
              </a:rPr>
              <a:t>To</a:t>
            </a:r>
            <a:r>
              <a:rPr lang="en-US" b="1">
                <a:solidFill>
                  <a:schemeClr val="accent4"/>
                </a:solidFill>
                <a:effectLst/>
                <a:latin typeface="Times New Roman"/>
                <a:ea typeface="SimSun" panose="02010600030101010101" pitchFamily="2" charset="-122"/>
                <a:cs typeface="Times New Roman"/>
              </a:rPr>
              <a:t> indicate </a:t>
            </a:r>
            <a:r>
              <a:rPr lang="en-US">
                <a:solidFill>
                  <a:srgbClr val="000000"/>
                </a:solidFill>
                <a:latin typeface="Times New Roman"/>
                <a:cs typeface="Times New Roman"/>
              </a:rPr>
              <a:t>the popularity of a songs with the positive reception of that song</a:t>
            </a:r>
          </a:p>
        </p:txBody>
      </p:sp>
    </p:spTree>
    <p:extLst>
      <p:ext uri="{BB962C8B-B14F-4D97-AF65-F5344CB8AC3E}">
        <p14:creationId xmlns:p14="http://schemas.microsoft.com/office/powerpoint/2010/main" val="827114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44"/>
          <p:cNvSpPr txBox="1">
            <a:spLocks noGrp="1"/>
          </p:cNvSpPr>
          <p:nvPr>
            <p:ph type="title"/>
          </p:nvPr>
        </p:nvSpPr>
        <p:spPr>
          <a:xfrm>
            <a:off x="457200" y="411450"/>
            <a:ext cx="8229600" cy="481500"/>
          </a:xfrm>
          <a:prstGeom prst="rect">
            <a:avLst/>
          </a:prstGeom>
        </p:spPr>
        <p:txBody>
          <a:bodyPr spcFirstLastPara="1" wrap="square" lIns="91425" tIns="91425" rIns="91425" bIns="91425" anchor="ctr" anchorCtr="0">
            <a:noAutofit/>
          </a:bodyPr>
          <a:lstStyle/>
          <a:p>
            <a:r>
              <a:rPr lang="en">
                <a:solidFill>
                  <a:srgbClr val="87AD7A"/>
                </a:solidFill>
                <a:latin typeface="Times New Roman"/>
                <a:cs typeface="Times New Roman"/>
              </a:rPr>
              <a:t>Glimpse of the Cleaned Dataset</a:t>
            </a:r>
            <a:endParaRPr lang="en-US">
              <a:solidFill>
                <a:srgbClr val="87AD7A"/>
              </a:solidFill>
              <a:latin typeface="Times New Roman"/>
              <a:cs typeface="Times New Roman"/>
            </a:endParaRPr>
          </a:p>
        </p:txBody>
      </p:sp>
      <p:pic>
        <p:nvPicPr>
          <p:cNvPr id="3" name="Picture 4" descr="Chart, histogram&#10;&#10;Description automatically generated">
            <a:extLst>
              <a:ext uri="{FF2B5EF4-FFF2-40B4-BE49-F238E27FC236}">
                <a16:creationId xmlns:a16="http://schemas.microsoft.com/office/drawing/2014/main" id="{41350E94-DEE1-4B6C-2BB7-01AB6ED6DE5D}"/>
              </a:ext>
            </a:extLst>
          </p:cNvPr>
          <p:cNvPicPr>
            <a:picLocks noChangeAspect="1"/>
          </p:cNvPicPr>
          <p:nvPr/>
        </p:nvPicPr>
        <p:blipFill>
          <a:blip r:embed="rId3"/>
          <a:stretch>
            <a:fillRect/>
          </a:stretch>
        </p:blipFill>
        <p:spPr>
          <a:xfrm>
            <a:off x="3446003" y="1231547"/>
            <a:ext cx="5312588" cy="2812654"/>
          </a:xfrm>
          <a:prstGeom prst="rect">
            <a:avLst/>
          </a:prstGeom>
          <a:ln>
            <a:solidFill>
              <a:schemeClr val="tx1"/>
            </a:solidFill>
          </a:ln>
        </p:spPr>
      </p:pic>
      <p:pic>
        <p:nvPicPr>
          <p:cNvPr id="2" name="Picture 3" descr="Table&#10;&#10;Description automatically generated">
            <a:extLst>
              <a:ext uri="{FF2B5EF4-FFF2-40B4-BE49-F238E27FC236}">
                <a16:creationId xmlns:a16="http://schemas.microsoft.com/office/drawing/2014/main" id="{1F7F64B8-4437-CBED-8206-43C541AD04D3}"/>
              </a:ext>
            </a:extLst>
          </p:cNvPr>
          <p:cNvPicPr>
            <a:picLocks noChangeAspect="1"/>
          </p:cNvPicPr>
          <p:nvPr/>
        </p:nvPicPr>
        <p:blipFill>
          <a:blip r:embed="rId4"/>
          <a:stretch>
            <a:fillRect/>
          </a:stretch>
        </p:blipFill>
        <p:spPr>
          <a:xfrm>
            <a:off x="338177" y="1010131"/>
            <a:ext cx="2743200" cy="3368842"/>
          </a:xfrm>
          <a:prstGeom prst="rect">
            <a:avLst/>
          </a:prstGeom>
        </p:spPr>
      </p:pic>
    </p:spTree>
    <p:extLst>
      <p:ext uri="{BB962C8B-B14F-4D97-AF65-F5344CB8AC3E}">
        <p14:creationId xmlns:p14="http://schemas.microsoft.com/office/powerpoint/2010/main" val="3913905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7" name="Google Shape;277;p22"/>
          <p:cNvSpPr txBox="1">
            <a:spLocks noGrp="1"/>
          </p:cNvSpPr>
          <p:nvPr>
            <p:ph type="title"/>
          </p:nvPr>
        </p:nvSpPr>
        <p:spPr>
          <a:xfrm>
            <a:off x="457200" y="411450"/>
            <a:ext cx="8229600" cy="481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200">
                <a:solidFill>
                  <a:schemeClr val="accent4"/>
                </a:solidFill>
                <a:latin typeface="Times New Roman" panose="02020603050405020304" pitchFamily="18" charset="0"/>
                <a:ea typeface="Fira Sans Extra Condensed Medium"/>
                <a:cs typeface="Times New Roman" panose="02020603050405020304" pitchFamily="18" charset="0"/>
                <a:sym typeface="Fira Sans Extra Condensed Medium"/>
              </a:rPr>
              <a:t>Preliminary Analysis</a:t>
            </a:r>
          </a:p>
        </p:txBody>
      </p:sp>
      <p:sp>
        <p:nvSpPr>
          <p:cNvPr id="296" name="Google Shape;296;p22"/>
          <p:cNvSpPr/>
          <p:nvPr/>
        </p:nvSpPr>
        <p:spPr>
          <a:xfrm>
            <a:off x="618595" y="1421318"/>
            <a:ext cx="1565700" cy="1252200"/>
          </a:xfrm>
          <a:prstGeom prst="roundRect">
            <a:avLst>
              <a:gd name="adj" fmla="val 1145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7" name="Google Shape;297;p22"/>
          <p:cNvSpPr/>
          <p:nvPr/>
        </p:nvSpPr>
        <p:spPr>
          <a:xfrm>
            <a:off x="1635595" y="1178168"/>
            <a:ext cx="548700" cy="548700"/>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8" name="Google Shape;298;p22"/>
          <p:cNvSpPr/>
          <p:nvPr/>
        </p:nvSpPr>
        <p:spPr>
          <a:xfrm>
            <a:off x="2588095" y="1421318"/>
            <a:ext cx="1565700" cy="1252200"/>
          </a:xfrm>
          <a:prstGeom prst="roundRect">
            <a:avLst>
              <a:gd name="adj" fmla="val 1145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9" name="Google Shape;299;p22"/>
          <p:cNvSpPr/>
          <p:nvPr/>
        </p:nvSpPr>
        <p:spPr>
          <a:xfrm>
            <a:off x="3605095" y="1178168"/>
            <a:ext cx="548700" cy="5487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00" name="Google Shape;300;p22"/>
          <p:cNvSpPr/>
          <p:nvPr/>
        </p:nvSpPr>
        <p:spPr>
          <a:xfrm>
            <a:off x="1603357" y="3077468"/>
            <a:ext cx="1565700" cy="1252200"/>
          </a:xfrm>
          <a:prstGeom prst="roundRect">
            <a:avLst>
              <a:gd name="adj" fmla="val 11451"/>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01" name="Google Shape;301;p22"/>
          <p:cNvSpPr/>
          <p:nvPr/>
        </p:nvSpPr>
        <p:spPr>
          <a:xfrm>
            <a:off x="2620357" y="2828668"/>
            <a:ext cx="548700" cy="548700"/>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02" name="Google Shape;302;p22"/>
          <p:cNvSpPr txBox="1"/>
          <p:nvPr/>
        </p:nvSpPr>
        <p:spPr>
          <a:xfrm>
            <a:off x="791344" y="1557094"/>
            <a:ext cx="753000" cy="280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2200" b="1">
                <a:solidFill>
                  <a:schemeClr val="dk1"/>
                </a:solidFill>
                <a:latin typeface="Times New Roman" panose="02020603050405020304" pitchFamily="18" charset="0"/>
                <a:ea typeface="Fira Sans Extra Condensed"/>
                <a:cs typeface="Times New Roman" panose="02020603050405020304" pitchFamily="18" charset="0"/>
                <a:sym typeface="Fira Sans Extra Condensed"/>
              </a:rPr>
              <a:t>01</a:t>
            </a:r>
            <a:endParaRPr sz="2200" b="1">
              <a:solidFill>
                <a:schemeClr val="dk1"/>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303" name="Google Shape;303;p22"/>
          <p:cNvSpPr txBox="1"/>
          <p:nvPr/>
        </p:nvSpPr>
        <p:spPr>
          <a:xfrm>
            <a:off x="791344" y="1854868"/>
            <a:ext cx="1220100" cy="75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1100"/>
              <a:buNone/>
            </a:pPr>
            <a:r>
              <a:rPr lang="en" sz="1200">
                <a:solidFill>
                  <a:schemeClr val="dk1"/>
                </a:solidFill>
                <a:latin typeface="Times New Roman" panose="02020603050405020304" pitchFamily="18" charset="0"/>
                <a:ea typeface="Roboto"/>
                <a:cs typeface="Times New Roman" panose="02020603050405020304" pitchFamily="18" charset="0"/>
                <a:sym typeface="Roboto"/>
              </a:rPr>
              <a:t>Artists on Spotify &amp; YouTube</a:t>
            </a:r>
            <a:endParaRPr sz="120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304" name="Google Shape;304;p22"/>
          <p:cNvSpPr txBox="1"/>
          <p:nvPr/>
        </p:nvSpPr>
        <p:spPr>
          <a:xfrm>
            <a:off x="2760844" y="1557094"/>
            <a:ext cx="754500" cy="280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2200" b="1">
                <a:solidFill>
                  <a:schemeClr val="dk1"/>
                </a:solidFill>
                <a:latin typeface="Times New Roman" panose="02020603050405020304" pitchFamily="18" charset="0"/>
                <a:ea typeface="Fira Sans Extra Condensed"/>
                <a:cs typeface="Times New Roman" panose="02020603050405020304" pitchFamily="18" charset="0"/>
                <a:sym typeface="Fira Sans Extra Condensed"/>
              </a:rPr>
              <a:t>02</a:t>
            </a:r>
            <a:endParaRPr sz="2200" b="1">
              <a:solidFill>
                <a:schemeClr val="dk1"/>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305" name="Google Shape;305;p22"/>
          <p:cNvSpPr txBox="1"/>
          <p:nvPr/>
        </p:nvSpPr>
        <p:spPr>
          <a:xfrm>
            <a:off x="2760844" y="1854868"/>
            <a:ext cx="1220100" cy="75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200">
                <a:solidFill>
                  <a:schemeClr val="dk1"/>
                </a:solidFill>
                <a:latin typeface="Times New Roman" panose="02020603050405020304" pitchFamily="18" charset="0"/>
                <a:ea typeface="Roboto"/>
                <a:cs typeface="Times New Roman" panose="02020603050405020304" pitchFamily="18" charset="0"/>
                <a:sym typeface="Roboto"/>
              </a:rPr>
              <a:t>Channels &amp; Albums on Spotify &amp; YouTube</a:t>
            </a:r>
          </a:p>
        </p:txBody>
      </p:sp>
      <p:sp>
        <p:nvSpPr>
          <p:cNvPr id="306" name="Google Shape;306;p22"/>
          <p:cNvSpPr txBox="1"/>
          <p:nvPr/>
        </p:nvSpPr>
        <p:spPr>
          <a:xfrm>
            <a:off x="1754831" y="3213244"/>
            <a:ext cx="688800" cy="280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2200" b="1">
                <a:solidFill>
                  <a:schemeClr val="dk1"/>
                </a:solidFill>
                <a:latin typeface="Times New Roman" panose="02020603050405020304" pitchFamily="18" charset="0"/>
                <a:ea typeface="Fira Sans Extra Condensed"/>
                <a:cs typeface="Times New Roman" panose="02020603050405020304" pitchFamily="18" charset="0"/>
                <a:sym typeface="Fira Sans Extra Condensed"/>
              </a:rPr>
              <a:t>03</a:t>
            </a:r>
            <a:endParaRPr sz="2200" b="1">
              <a:solidFill>
                <a:schemeClr val="dk1"/>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307" name="Google Shape;307;p22"/>
          <p:cNvSpPr txBox="1"/>
          <p:nvPr/>
        </p:nvSpPr>
        <p:spPr>
          <a:xfrm>
            <a:off x="1754830" y="3511018"/>
            <a:ext cx="1220100" cy="75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1100"/>
              <a:buNone/>
            </a:pPr>
            <a:r>
              <a:rPr lang="en-US" sz="1200">
                <a:solidFill>
                  <a:schemeClr val="dk1"/>
                </a:solidFill>
                <a:latin typeface="Times New Roman" panose="02020603050405020304" pitchFamily="18" charset="0"/>
                <a:ea typeface="Roboto"/>
                <a:cs typeface="Times New Roman" panose="02020603050405020304" pitchFamily="18" charset="0"/>
                <a:sym typeface="Roboto"/>
              </a:rPr>
              <a:t>Songs on Spotify &amp; YouTube</a:t>
            </a:r>
          </a:p>
        </p:txBody>
      </p:sp>
      <p:sp>
        <p:nvSpPr>
          <p:cNvPr id="2" name="Google Shape;1050;p43">
            <a:extLst>
              <a:ext uri="{FF2B5EF4-FFF2-40B4-BE49-F238E27FC236}">
                <a16:creationId xmlns:a16="http://schemas.microsoft.com/office/drawing/2014/main" id="{0DF055AD-E2C3-0F1E-F9FB-E9487352EA05}"/>
              </a:ext>
            </a:extLst>
          </p:cNvPr>
          <p:cNvSpPr/>
          <p:nvPr/>
        </p:nvSpPr>
        <p:spPr>
          <a:xfrm>
            <a:off x="1744818" y="1279411"/>
            <a:ext cx="317290" cy="359303"/>
          </a:xfrm>
          <a:custGeom>
            <a:avLst/>
            <a:gdLst/>
            <a:ahLst/>
            <a:cxnLst/>
            <a:rect l="l" t="t" r="r" b="b"/>
            <a:pathLst>
              <a:path w="11185" h="12666" extrusionOk="0">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4" name="Google Shape;728;p35">
            <a:extLst>
              <a:ext uri="{FF2B5EF4-FFF2-40B4-BE49-F238E27FC236}">
                <a16:creationId xmlns:a16="http://schemas.microsoft.com/office/drawing/2014/main" id="{55BA2457-5F8C-B6EF-01BD-5671A2A9C023}"/>
              </a:ext>
            </a:extLst>
          </p:cNvPr>
          <p:cNvGrpSpPr/>
          <p:nvPr/>
        </p:nvGrpSpPr>
        <p:grpSpPr>
          <a:xfrm>
            <a:off x="3695816" y="1266168"/>
            <a:ext cx="367258" cy="342942"/>
            <a:chOff x="-21299475" y="2798025"/>
            <a:chExt cx="307200" cy="286525"/>
          </a:xfrm>
        </p:grpSpPr>
        <p:sp>
          <p:nvSpPr>
            <p:cNvPr id="5" name="Google Shape;729;p35">
              <a:extLst>
                <a:ext uri="{FF2B5EF4-FFF2-40B4-BE49-F238E27FC236}">
                  <a16:creationId xmlns:a16="http://schemas.microsoft.com/office/drawing/2014/main" id="{B1548A98-EF5F-C22B-15B0-7BD3610291B2}"/>
                </a:ext>
              </a:extLst>
            </p:cNvPr>
            <p:cNvSpPr/>
            <p:nvPr/>
          </p:nvSpPr>
          <p:spPr>
            <a:xfrm>
              <a:off x="-21153750" y="2798025"/>
              <a:ext cx="17350" cy="53575"/>
            </a:xfrm>
            <a:custGeom>
              <a:avLst/>
              <a:gdLst/>
              <a:ahLst/>
              <a:cxnLst/>
              <a:rect l="l" t="t" r="r" b="b"/>
              <a:pathLst>
                <a:path w="694" h="2143" extrusionOk="0">
                  <a:moveTo>
                    <a:pt x="347" y="0"/>
                  </a:moveTo>
                  <a:cubicBezTo>
                    <a:pt x="158" y="0"/>
                    <a:pt x="0" y="158"/>
                    <a:pt x="0" y="347"/>
                  </a:cubicBezTo>
                  <a:lnTo>
                    <a:pt x="0" y="1765"/>
                  </a:lnTo>
                  <a:cubicBezTo>
                    <a:pt x="0" y="1985"/>
                    <a:pt x="158" y="2143"/>
                    <a:pt x="347" y="2143"/>
                  </a:cubicBezTo>
                  <a:cubicBezTo>
                    <a:pt x="536" y="2143"/>
                    <a:pt x="693" y="1985"/>
                    <a:pt x="693" y="1765"/>
                  </a:cubicBez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 name="Google Shape;730;p35">
              <a:extLst>
                <a:ext uri="{FF2B5EF4-FFF2-40B4-BE49-F238E27FC236}">
                  <a16:creationId xmlns:a16="http://schemas.microsoft.com/office/drawing/2014/main" id="{532C0482-072B-EFCE-7852-3A68930B063C}"/>
                </a:ext>
              </a:extLst>
            </p:cNvPr>
            <p:cNvSpPr/>
            <p:nvPr/>
          </p:nvSpPr>
          <p:spPr>
            <a:xfrm>
              <a:off x="-21256925" y="2838400"/>
              <a:ext cx="45700" cy="44525"/>
            </a:xfrm>
            <a:custGeom>
              <a:avLst/>
              <a:gdLst/>
              <a:ahLst/>
              <a:cxnLst/>
              <a:rect l="l" t="t" r="r" b="b"/>
              <a:pathLst>
                <a:path w="1828" h="1781" extrusionOk="0">
                  <a:moveTo>
                    <a:pt x="410" y="0"/>
                  </a:moveTo>
                  <a:cubicBezTo>
                    <a:pt x="323" y="0"/>
                    <a:pt x="236" y="39"/>
                    <a:pt x="158" y="118"/>
                  </a:cubicBezTo>
                  <a:cubicBezTo>
                    <a:pt x="0" y="276"/>
                    <a:pt x="0" y="465"/>
                    <a:pt x="158" y="622"/>
                  </a:cubicBezTo>
                  <a:lnTo>
                    <a:pt x="1166" y="1662"/>
                  </a:lnTo>
                  <a:cubicBezTo>
                    <a:pt x="1245" y="1741"/>
                    <a:pt x="1331" y="1780"/>
                    <a:pt x="1418" y="1780"/>
                  </a:cubicBezTo>
                  <a:cubicBezTo>
                    <a:pt x="1504" y="1780"/>
                    <a:pt x="1591" y="1741"/>
                    <a:pt x="1670" y="1662"/>
                  </a:cubicBezTo>
                  <a:cubicBezTo>
                    <a:pt x="1827" y="1504"/>
                    <a:pt x="1827" y="1315"/>
                    <a:pt x="1670" y="1158"/>
                  </a:cubicBezTo>
                  <a:lnTo>
                    <a:pt x="662" y="118"/>
                  </a:lnTo>
                  <a:cubicBezTo>
                    <a:pt x="583" y="39"/>
                    <a:pt x="496" y="0"/>
                    <a:pt x="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 name="Google Shape;731;p35">
              <a:extLst>
                <a:ext uri="{FF2B5EF4-FFF2-40B4-BE49-F238E27FC236}">
                  <a16:creationId xmlns:a16="http://schemas.microsoft.com/office/drawing/2014/main" id="{52E0A0EF-A01C-C552-A8FE-FC0410D5BAFC}"/>
                </a:ext>
              </a:extLst>
            </p:cNvPr>
            <p:cNvSpPr/>
            <p:nvPr/>
          </p:nvSpPr>
          <p:spPr>
            <a:xfrm>
              <a:off x="-21079725" y="2838400"/>
              <a:ext cx="45700" cy="44525"/>
            </a:xfrm>
            <a:custGeom>
              <a:avLst/>
              <a:gdLst/>
              <a:ahLst/>
              <a:cxnLst/>
              <a:rect l="l" t="t" r="r" b="b"/>
              <a:pathLst>
                <a:path w="1828" h="1781" extrusionOk="0">
                  <a:moveTo>
                    <a:pt x="1418" y="0"/>
                  </a:moveTo>
                  <a:cubicBezTo>
                    <a:pt x="1332" y="0"/>
                    <a:pt x="1245" y="39"/>
                    <a:pt x="1166" y="118"/>
                  </a:cubicBezTo>
                  <a:lnTo>
                    <a:pt x="158" y="1158"/>
                  </a:lnTo>
                  <a:cubicBezTo>
                    <a:pt x="1" y="1315"/>
                    <a:pt x="1" y="1504"/>
                    <a:pt x="158" y="1662"/>
                  </a:cubicBezTo>
                  <a:cubicBezTo>
                    <a:pt x="237" y="1741"/>
                    <a:pt x="324" y="1780"/>
                    <a:pt x="410" y="1780"/>
                  </a:cubicBezTo>
                  <a:cubicBezTo>
                    <a:pt x="497" y="1780"/>
                    <a:pt x="584" y="1741"/>
                    <a:pt x="662" y="1662"/>
                  </a:cubicBezTo>
                  <a:lnTo>
                    <a:pt x="1671" y="622"/>
                  </a:lnTo>
                  <a:cubicBezTo>
                    <a:pt x="1828" y="465"/>
                    <a:pt x="1828" y="276"/>
                    <a:pt x="1671" y="118"/>
                  </a:cubicBezTo>
                  <a:cubicBezTo>
                    <a:pt x="1592" y="39"/>
                    <a:pt x="1505" y="0"/>
                    <a:pt x="14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 name="Google Shape;732;p35">
              <a:extLst>
                <a:ext uri="{FF2B5EF4-FFF2-40B4-BE49-F238E27FC236}">
                  <a16:creationId xmlns:a16="http://schemas.microsoft.com/office/drawing/2014/main" id="{4D472979-0167-5BC3-10E6-D6795848087C}"/>
                </a:ext>
              </a:extLst>
            </p:cNvPr>
            <p:cNvSpPr/>
            <p:nvPr/>
          </p:nvSpPr>
          <p:spPr>
            <a:xfrm>
              <a:off x="-21113575" y="2825000"/>
              <a:ext cx="26800" cy="35050"/>
            </a:xfrm>
            <a:custGeom>
              <a:avLst/>
              <a:gdLst/>
              <a:ahLst/>
              <a:cxnLst/>
              <a:rect l="l" t="t" r="r" b="b"/>
              <a:pathLst>
                <a:path w="1072" h="1402" extrusionOk="0">
                  <a:moveTo>
                    <a:pt x="647" y="0"/>
                  </a:moveTo>
                  <a:cubicBezTo>
                    <a:pt x="510" y="0"/>
                    <a:pt x="386" y="71"/>
                    <a:pt x="315" y="213"/>
                  </a:cubicBezTo>
                  <a:lnTo>
                    <a:pt x="32" y="906"/>
                  </a:lnTo>
                  <a:cubicBezTo>
                    <a:pt x="0" y="1095"/>
                    <a:pt x="95" y="1284"/>
                    <a:pt x="252" y="1379"/>
                  </a:cubicBezTo>
                  <a:cubicBezTo>
                    <a:pt x="298" y="1394"/>
                    <a:pt x="344" y="1402"/>
                    <a:pt x="388" y="1402"/>
                  </a:cubicBezTo>
                  <a:cubicBezTo>
                    <a:pt x="527" y="1402"/>
                    <a:pt x="653" y="1325"/>
                    <a:pt x="725" y="1158"/>
                  </a:cubicBezTo>
                  <a:lnTo>
                    <a:pt x="977" y="497"/>
                  </a:lnTo>
                  <a:cubicBezTo>
                    <a:pt x="1071" y="308"/>
                    <a:pt x="977" y="119"/>
                    <a:pt x="788" y="24"/>
                  </a:cubicBezTo>
                  <a:cubicBezTo>
                    <a:pt x="740" y="8"/>
                    <a:pt x="693" y="0"/>
                    <a:pt x="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 name="Google Shape;733;p35">
              <a:extLst>
                <a:ext uri="{FF2B5EF4-FFF2-40B4-BE49-F238E27FC236}">
                  <a16:creationId xmlns:a16="http://schemas.microsoft.com/office/drawing/2014/main" id="{884D17BD-7EC2-1FA5-132B-18234A2E3B11}"/>
                </a:ext>
              </a:extLst>
            </p:cNvPr>
            <p:cNvSpPr/>
            <p:nvPr/>
          </p:nvSpPr>
          <p:spPr>
            <a:xfrm>
              <a:off x="-21204175" y="2825000"/>
              <a:ext cx="27600" cy="35050"/>
            </a:xfrm>
            <a:custGeom>
              <a:avLst/>
              <a:gdLst/>
              <a:ahLst/>
              <a:cxnLst/>
              <a:rect l="l" t="t" r="r" b="b"/>
              <a:pathLst>
                <a:path w="1104" h="1402" extrusionOk="0">
                  <a:moveTo>
                    <a:pt x="429" y="0"/>
                  </a:moveTo>
                  <a:cubicBezTo>
                    <a:pt x="381" y="0"/>
                    <a:pt x="332" y="8"/>
                    <a:pt x="285" y="24"/>
                  </a:cubicBezTo>
                  <a:cubicBezTo>
                    <a:pt x="95" y="119"/>
                    <a:pt x="1" y="308"/>
                    <a:pt x="95" y="497"/>
                  </a:cubicBezTo>
                  <a:lnTo>
                    <a:pt x="348" y="1158"/>
                  </a:lnTo>
                  <a:cubicBezTo>
                    <a:pt x="419" y="1325"/>
                    <a:pt x="545" y="1402"/>
                    <a:pt x="684" y="1402"/>
                  </a:cubicBezTo>
                  <a:cubicBezTo>
                    <a:pt x="728" y="1402"/>
                    <a:pt x="774" y="1394"/>
                    <a:pt x="820" y="1379"/>
                  </a:cubicBezTo>
                  <a:cubicBezTo>
                    <a:pt x="1041" y="1284"/>
                    <a:pt x="1104" y="1095"/>
                    <a:pt x="1041" y="906"/>
                  </a:cubicBezTo>
                  <a:lnTo>
                    <a:pt x="757" y="213"/>
                  </a:lnTo>
                  <a:cubicBezTo>
                    <a:pt x="710" y="71"/>
                    <a:pt x="574"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 name="Google Shape;734;p35">
              <a:extLst>
                <a:ext uri="{FF2B5EF4-FFF2-40B4-BE49-F238E27FC236}">
                  <a16:creationId xmlns:a16="http://schemas.microsoft.com/office/drawing/2014/main" id="{1A38FF18-1939-BCAA-7C25-578ED687C478}"/>
                </a:ext>
              </a:extLst>
            </p:cNvPr>
            <p:cNvSpPr/>
            <p:nvPr/>
          </p:nvSpPr>
          <p:spPr>
            <a:xfrm>
              <a:off x="-21297900" y="2940575"/>
              <a:ext cx="54375" cy="18150"/>
            </a:xfrm>
            <a:custGeom>
              <a:avLst/>
              <a:gdLst/>
              <a:ahLst/>
              <a:cxnLst/>
              <a:rect l="l" t="t" r="r" b="b"/>
              <a:pathLst>
                <a:path w="2175" h="726" extrusionOk="0">
                  <a:moveTo>
                    <a:pt x="379" y="1"/>
                  </a:moveTo>
                  <a:cubicBezTo>
                    <a:pt x="158" y="1"/>
                    <a:pt x="1" y="158"/>
                    <a:pt x="1" y="379"/>
                  </a:cubicBezTo>
                  <a:cubicBezTo>
                    <a:pt x="1" y="568"/>
                    <a:pt x="158" y="725"/>
                    <a:pt x="379" y="725"/>
                  </a:cubicBezTo>
                  <a:lnTo>
                    <a:pt x="1828" y="725"/>
                  </a:lnTo>
                  <a:cubicBezTo>
                    <a:pt x="2017" y="725"/>
                    <a:pt x="2175" y="568"/>
                    <a:pt x="2175" y="379"/>
                  </a:cubicBezTo>
                  <a:cubicBezTo>
                    <a:pt x="2175" y="158"/>
                    <a:pt x="2017" y="1"/>
                    <a:pt x="1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 name="Google Shape;735;p35">
              <a:extLst>
                <a:ext uri="{FF2B5EF4-FFF2-40B4-BE49-F238E27FC236}">
                  <a16:creationId xmlns:a16="http://schemas.microsoft.com/office/drawing/2014/main" id="{187D58E5-44CD-A589-6817-79FCF85E1397}"/>
                </a:ext>
              </a:extLst>
            </p:cNvPr>
            <p:cNvSpPr/>
            <p:nvPr/>
          </p:nvSpPr>
          <p:spPr>
            <a:xfrm>
              <a:off x="-21047425" y="2940575"/>
              <a:ext cx="54375" cy="18150"/>
            </a:xfrm>
            <a:custGeom>
              <a:avLst/>
              <a:gdLst/>
              <a:ahLst/>
              <a:cxnLst/>
              <a:rect l="l" t="t" r="r" b="b"/>
              <a:pathLst>
                <a:path w="2175" h="726" extrusionOk="0">
                  <a:moveTo>
                    <a:pt x="347" y="1"/>
                  </a:moveTo>
                  <a:cubicBezTo>
                    <a:pt x="158" y="1"/>
                    <a:pt x="0" y="158"/>
                    <a:pt x="0" y="379"/>
                  </a:cubicBezTo>
                  <a:cubicBezTo>
                    <a:pt x="0" y="568"/>
                    <a:pt x="158" y="725"/>
                    <a:pt x="347" y="725"/>
                  </a:cubicBezTo>
                  <a:lnTo>
                    <a:pt x="1796" y="725"/>
                  </a:lnTo>
                  <a:cubicBezTo>
                    <a:pt x="2017" y="725"/>
                    <a:pt x="2174" y="568"/>
                    <a:pt x="2174" y="379"/>
                  </a:cubicBezTo>
                  <a:cubicBezTo>
                    <a:pt x="2174" y="158"/>
                    <a:pt x="2017" y="1"/>
                    <a:pt x="17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 name="Google Shape;736;p35">
              <a:extLst>
                <a:ext uri="{FF2B5EF4-FFF2-40B4-BE49-F238E27FC236}">
                  <a16:creationId xmlns:a16="http://schemas.microsoft.com/office/drawing/2014/main" id="{21A30C3B-4A9D-EFCA-351A-3F76687597B4}"/>
                </a:ext>
              </a:extLst>
            </p:cNvPr>
            <p:cNvSpPr/>
            <p:nvPr/>
          </p:nvSpPr>
          <p:spPr>
            <a:xfrm>
              <a:off x="-21056100" y="2892750"/>
              <a:ext cx="37050" cy="25150"/>
            </a:xfrm>
            <a:custGeom>
              <a:avLst/>
              <a:gdLst/>
              <a:ahLst/>
              <a:cxnLst/>
              <a:rect l="l" t="t" r="r" b="b"/>
              <a:pathLst>
                <a:path w="1482" h="1006" extrusionOk="0">
                  <a:moveTo>
                    <a:pt x="1082" y="0"/>
                  </a:moveTo>
                  <a:cubicBezTo>
                    <a:pt x="1038" y="0"/>
                    <a:pt x="992" y="8"/>
                    <a:pt x="946" y="23"/>
                  </a:cubicBezTo>
                  <a:lnTo>
                    <a:pt x="284" y="307"/>
                  </a:lnTo>
                  <a:cubicBezTo>
                    <a:pt x="64" y="433"/>
                    <a:pt x="1" y="622"/>
                    <a:pt x="64" y="780"/>
                  </a:cubicBezTo>
                  <a:cubicBezTo>
                    <a:pt x="133" y="918"/>
                    <a:pt x="253" y="1006"/>
                    <a:pt x="386" y="1006"/>
                  </a:cubicBezTo>
                  <a:cubicBezTo>
                    <a:pt x="435" y="1006"/>
                    <a:pt x="486" y="994"/>
                    <a:pt x="536" y="969"/>
                  </a:cubicBezTo>
                  <a:lnTo>
                    <a:pt x="1198" y="717"/>
                  </a:lnTo>
                  <a:cubicBezTo>
                    <a:pt x="1419" y="622"/>
                    <a:pt x="1482" y="433"/>
                    <a:pt x="1419" y="244"/>
                  </a:cubicBezTo>
                  <a:cubicBezTo>
                    <a:pt x="1347" y="77"/>
                    <a:pt x="1221" y="0"/>
                    <a:pt x="10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 name="Google Shape;737;p35">
              <a:extLst>
                <a:ext uri="{FF2B5EF4-FFF2-40B4-BE49-F238E27FC236}">
                  <a16:creationId xmlns:a16="http://schemas.microsoft.com/office/drawing/2014/main" id="{2C3AC01D-916C-B9F7-4CDA-6579F63D2698}"/>
                </a:ext>
              </a:extLst>
            </p:cNvPr>
            <p:cNvSpPr/>
            <p:nvPr/>
          </p:nvSpPr>
          <p:spPr>
            <a:xfrm>
              <a:off x="-21271100" y="2893975"/>
              <a:ext cx="37825" cy="25150"/>
            </a:xfrm>
            <a:custGeom>
              <a:avLst/>
              <a:gdLst/>
              <a:ahLst/>
              <a:cxnLst/>
              <a:rect l="l" t="t" r="r" b="b"/>
              <a:pathLst>
                <a:path w="1513" h="1006" extrusionOk="0">
                  <a:moveTo>
                    <a:pt x="398" y="0"/>
                  </a:moveTo>
                  <a:cubicBezTo>
                    <a:pt x="254" y="0"/>
                    <a:pt x="141" y="88"/>
                    <a:pt x="95" y="227"/>
                  </a:cubicBezTo>
                  <a:cubicBezTo>
                    <a:pt x="0" y="416"/>
                    <a:pt x="95" y="605"/>
                    <a:pt x="284" y="699"/>
                  </a:cubicBezTo>
                  <a:lnTo>
                    <a:pt x="945" y="983"/>
                  </a:lnTo>
                  <a:cubicBezTo>
                    <a:pt x="991" y="998"/>
                    <a:pt x="1039" y="1006"/>
                    <a:pt x="1086" y="1006"/>
                  </a:cubicBezTo>
                  <a:cubicBezTo>
                    <a:pt x="1232" y="1006"/>
                    <a:pt x="1370" y="929"/>
                    <a:pt x="1418" y="762"/>
                  </a:cubicBezTo>
                  <a:cubicBezTo>
                    <a:pt x="1512" y="573"/>
                    <a:pt x="1418" y="384"/>
                    <a:pt x="1229" y="290"/>
                  </a:cubicBezTo>
                  <a:lnTo>
                    <a:pt x="567" y="37"/>
                  </a:lnTo>
                  <a:cubicBezTo>
                    <a:pt x="508" y="12"/>
                    <a:pt x="451" y="0"/>
                    <a:pt x="3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 name="Google Shape;738;p35">
              <a:extLst>
                <a:ext uri="{FF2B5EF4-FFF2-40B4-BE49-F238E27FC236}">
                  <a16:creationId xmlns:a16="http://schemas.microsoft.com/office/drawing/2014/main" id="{D7407863-C51D-4756-F9C4-0CF90CB57747}"/>
                </a:ext>
              </a:extLst>
            </p:cNvPr>
            <p:cNvSpPr/>
            <p:nvPr/>
          </p:nvSpPr>
          <p:spPr>
            <a:xfrm>
              <a:off x="-21298675" y="3049275"/>
              <a:ext cx="306400" cy="35275"/>
            </a:xfrm>
            <a:custGeom>
              <a:avLst/>
              <a:gdLst/>
              <a:ahLst/>
              <a:cxnLst/>
              <a:rect l="l" t="t" r="r" b="b"/>
              <a:pathLst>
                <a:path w="12256" h="1411" extrusionOk="0">
                  <a:moveTo>
                    <a:pt x="1832" y="0"/>
                  </a:moveTo>
                  <a:cubicBezTo>
                    <a:pt x="1379" y="0"/>
                    <a:pt x="930" y="126"/>
                    <a:pt x="567" y="378"/>
                  </a:cubicBezTo>
                  <a:cubicBezTo>
                    <a:pt x="473" y="441"/>
                    <a:pt x="347" y="505"/>
                    <a:pt x="284" y="536"/>
                  </a:cubicBezTo>
                  <a:cubicBezTo>
                    <a:pt x="95" y="631"/>
                    <a:pt x="0" y="820"/>
                    <a:pt x="95" y="1009"/>
                  </a:cubicBezTo>
                  <a:cubicBezTo>
                    <a:pt x="143" y="1176"/>
                    <a:pt x="263" y="1252"/>
                    <a:pt x="414" y="1252"/>
                  </a:cubicBezTo>
                  <a:cubicBezTo>
                    <a:pt x="462" y="1252"/>
                    <a:pt x="514" y="1244"/>
                    <a:pt x="567" y="1229"/>
                  </a:cubicBezTo>
                  <a:cubicBezTo>
                    <a:pt x="725" y="1166"/>
                    <a:pt x="819" y="1103"/>
                    <a:pt x="946" y="1009"/>
                  </a:cubicBezTo>
                  <a:cubicBezTo>
                    <a:pt x="1198" y="835"/>
                    <a:pt x="1505" y="749"/>
                    <a:pt x="1816" y="749"/>
                  </a:cubicBezTo>
                  <a:cubicBezTo>
                    <a:pt x="2127" y="749"/>
                    <a:pt x="2442" y="835"/>
                    <a:pt x="2710" y="1009"/>
                  </a:cubicBezTo>
                  <a:cubicBezTo>
                    <a:pt x="3104" y="1276"/>
                    <a:pt x="3553" y="1410"/>
                    <a:pt x="3994" y="1410"/>
                  </a:cubicBezTo>
                  <a:cubicBezTo>
                    <a:pt x="4435" y="1410"/>
                    <a:pt x="4868" y="1276"/>
                    <a:pt x="5230" y="1009"/>
                  </a:cubicBezTo>
                  <a:cubicBezTo>
                    <a:pt x="5498" y="835"/>
                    <a:pt x="5805" y="749"/>
                    <a:pt x="6108" y="749"/>
                  </a:cubicBezTo>
                  <a:cubicBezTo>
                    <a:pt x="6412" y="749"/>
                    <a:pt x="6711" y="835"/>
                    <a:pt x="6963" y="1009"/>
                  </a:cubicBezTo>
                  <a:cubicBezTo>
                    <a:pt x="7357" y="1276"/>
                    <a:pt x="7806" y="1410"/>
                    <a:pt x="8247" y="1410"/>
                  </a:cubicBezTo>
                  <a:cubicBezTo>
                    <a:pt x="8688" y="1410"/>
                    <a:pt x="9121" y="1276"/>
                    <a:pt x="9483" y="1009"/>
                  </a:cubicBezTo>
                  <a:cubicBezTo>
                    <a:pt x="9751" y="835"/>
                    <a:pt x="10058" y="749"/>
                    <a:pt x="10369" y="749"/>
                  </a:cubicBezTo>
                  <a:cubicBezTo>
                    <a:pt x="10681" y="749"/>
                    <a:pt x="10996" y="835"/>
                    <a:pt x="11279" y="1009"/>
                  </a:cubicBezTo>
                  <a:cubicBezTo>
                    <a:pt x="11437" y="1103"/>
                    <a:pt x="11531" y="1166"/>
                    <a:pt x="11689" y="1261"/>
                  </a:cubicBezTo>
                  <a:cubicBezTo>
                    <a:pt x="11736" y="1274"/>
                    <a:pt x="11782" y="1280"/>
                    <a:pt x="11825" y="1280"/>
                  </a:cubicBezTo>
                  <a:cubicBezTo>
                    <a:pt x="11984" y="1280"/>
                    <a:pt x="12112" y="1195"/>
                    <a:pt x="12161" y="1072"/>
                  </a:cubicBezTo>
                  <a:cubicBezTo>
                    <a:pt x="12256" y="820"/>
                    <a:pt x="12161" y="599"/>
                    <a:pt x="11972" y="536"/>
                  </a:cubicBezTo>
                  <a:cubicBezTo>
                    <a:pt x="11846" y="505"/>
                    <a:pt x="11783" y="473"/>
                    <a:pt x="11657" y="378"/>
                  </a:cubicBezTo>
                  <a:cubicBezTo>
                    <a:pt x="11279" y="126"/>
                    <a:pt x="10830" y="0"/>
                    <a:pt x="10381" y="0"/>
                  </a:cubicBezTo>
                  <a:cubicBezTo>
                    <a:pt x="9932" y="0"/>
                    <a:pt x="9483" y="126"/>
                    <a:pt x="9105" y="378"/>
                  </a:cubicBezTo>
                  <a:cubicBezTo>
                    <a:pt x="8853" y="568"/>
                    <a:pt x="8546" y="662"/>
                    <a:pt x="8239" y="662"/>
                  </a:cubicBezTo>
                  <a:cubicBezTo>
                    <a:pt x="7932" y="662"/>
                    <a:pt x="7625" y="568"/>
                    <a:pt x="7373" y="378"/>
                  </a:cubicBezTo>
                  <a:cubicBezTo>
                    <a:pt x="6979" y="126"/>
                    <a:pt x="6538" y="0"/>
                    <a:pt x="6101" y="0"/>
                  </a:cubicBezTo>
                  <a:cubicBezTo>
                    <a:pt x="5663" y="0"/>
                    <a:pt x="5230" y="126"/>
                    <a:pt x="4852" y="378"/>
                  </a:cubicBezTo>
                  <a:cubicBezTo>
                    <a:pt x="4600" y="568"/>
                    <a:pt x="4293" y="662"/>
                    <a:pt x="3986" y="662"/>
                  </a:cubicBezTo>
                  <a:cubicBezTo>
                    <a:pt x="3679" y="662"/>
                    <a:pt x="3371" y="568"/>
                    <a:pt x="3119" y="378"/>
                  </a:cubicBezTo>
                  <a:cubicBezTo>
                    <a:pt x="2741" y="126"/>
                    <a:pt x="2284" y="0"/>
                    <a:pt x="1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 name="Google Shape;739;p35">
              <a:extLst>
                <a:ext uri="{FF2B5EF4-FFF2-40B4-BE49-F238E27FC236}">
                  <a16:creationId xmlns:a16="http://schemas.microsoft.com/office/drawing/2014/main" id="{A26EDA2E-1F1A-1775-6303-4AFEF11A69E6}"/>
                </a:ext>
              </a:extLst>
            </p:cNvPr>
            <p:cNvSpPr/>
            <p:nvPr/>
          </p:nvSpPr>
          <p:spPr>
            <a:xfrm>
              <a:off x="-21298675" y="3013050"/>
              <a:ext cx="306400" cy="34675"/>
            </a:xfrm>
            <a:custGeom>
              <a:avLst/>
              <a:gdLst/>
              <a:ahLst/>
              <a:cxnLst/>
              <a:rect l="l" t="t" r="r" b="b"/>
              <a:pathLst>
                <a:path w="12256" h="1387" extrusionOk="0">
                  <a:moveTo>
                    <a:pt x="1832" y="0"/>
                  </a:moveTo>
                  <a:cubicBezTo>
                    <a:pt x="1379" y="0"/>
                    <a:pt x="930" y="126"/>
                    <a:pt x="567" y="378"/>
                  </a:cubicBezTo>
                  <a:cubicBezTo>
                    <a:pt x="473" y="410"/>
                    <a:pt x="347" y="504"/>
                    <a:pt x="284" y="536"/>
                  </a:cubicBezTo>
                  <a:cubicBezTo>
                    <a:pt x="95" y="599"/>
                    <a:pt x="0" y="819"/>
                    <a:pt x="95" y="1008"/>
                  </a:cubicBezTo>
                  <a:cubicBezTo>
                    <a:pt x="141" y="1147"/>
                    <a:pt x="255" y="1234"/>
                    <a:pt x="399" y="1234"/>
                  </a:cubicBezTo>
                  <a:cubicBezTo>
                    <a:pt x="452" y="1234"/>
                    <a:pt x="508" y="1223"/>
                    <a:pt x="567" y="1197"/>
                  </a:cubicBezTo>
                  <a:cubicBezTo>
                    <a:pt x="725" y="1166"/>
                    <a:pt x="819" y="1071"/>
                    <a:pt x="946" y="1008"/>
                  </a:cubicBezTo>
                  <a:cubicBezTo>
                    <a:pt x="1198" y="835"/>
                    <a:pt x="1505" y="748"/>
                    <a:pt x="1816" y="748"/>
                  </a:cubicBezTo>
                  <a:cubicBezTo>
                    <a:pt x="2127" y="748"/>
                    <a:pt x="2442" y="835"/>
                    <a:pt x="2710" y="1008"/>
                  </a:cubicBezTo>
                  <a:cubicBezTo>
                    <a:pt x="3104" y="1260"/>
                    <a:pt x="3553" y="1386"/>
                    <a:pt x="3994" y="1386"/>
                  </a:cubicBezTo>
                  <a:cubicBezTo>
                    <a:pt x="4435" y="1386"/>
                    <a:pt x="4868" y="1260"/>
                    <a:pt x="5230" y="1008"/>
                  </a:cubicBezTo>
                  <a:cubicBezTo>
                    <a:pt x="5498" y="835"/>
                    <a:pt x="5805" y="748"/>
                    <a:pt x="6108" y="748"/>
                  </a:cubicBezTo>
                  <a:cubicBezTo>
                    <a:pt x="6412" y="748"/>
                    <a:pt x="6711" y="835"/>
                    <a:pt x="6963" y="1008"/>
                  </a:cubicBezTo>
                  <a:cubicBezTo>
                    <a:pt x="7357" y="1260"/>
                    <a:pt x="7806" y="1386"/>
                    <a:pt x="8247" y="1386"/>
                  </a:cubicBezTo>
                  <a:cubicBezTo>
                    <a:pt x="8688" y="1386"/>
                    <a:pt x="9121" y="1260"/>
                    <a:pt x="9483" y="1008"/>
                  </a:cubicBezTo>
                  <a:cubicBezTo>
                    <a:pt x="9751" y="835"/>
                    <a:pt x="10058" y="748"/>
                    <a:pt x="10369" y="748"/>
                  </a:cubicBezTo>
                  <a:cubicBezTo>
                    <a:pt x="10681" y="748"/>
                    <a:pt x="10996" y="835"/>
                    <a:pt x="11279" y="1008"/>
                  </a:cubicBezTo>
                  <a:cubicBezTo>
                    <a:pt x="11437" y="1071"/>
                    <a:pt x="11531" y="1166"/>
                    <a:pt x="11689" y="1229"/>
                  </a:cubicBezTo>
                  <a:cubicBezTo>
                    <a:pt x="11741" y="1251"/>
                    <a:pt x="11792" y="1261"/>
                    <a:pt x="11840" y="1261"/>
                  </a:cubicBezTo>
                  <a:cubicBezTo>
                    <a:pt x="11992" y="1261"/>
                    <a:pt x="12113" y="1160"/>
                    <a:pt x="12161" y="1040"/>
                  </a:cubicBezTo>
                  <a:cubicBezTo>
                    <a:pt x="12256" y="819"/>
                    <a:pt x="12161" y="630"/>
                    <a:pt x="11972" y="536"/>
                  </a:cubicBezTo>
                  <a:cubicBezTo>
                    <a:pt x="11846" y="504"/>
                    <a:pt x="11783" y="473"/>
                    <a:pt x="11657" y="378"/>
                  </a:cubicBezTo>
                  <a:cubicBezTo>
                    <a:pt x="11279" y="126"/>
                    <a:pt x="10830" y="0"/>
                    <a:pt x="10381" y="0"/>
                  </a:cubicBezTo>
                  <a:cubicBezTo>
                    <a:pt x="9932" y="0"/>
                    <a:pt x="9483" y="126"/>
                    <a:pt x="9105" y="378"/>
                  </a:cubicBezTo>
                  <a:cubicBezTo>
                    <a:pt x="8853" y="552"/>
                    <a:pt x="8546" y="638"/>
                    <a:pt x="8239" y="638"/>
                  </a:cubicBezTo>
                  <a:cubicBezTo>
                    <a:pt x="7932" y="638"/>
                    <a:pt x="7625" y="552"/>
                    <a:pt x="7373" y="378"/>
                  </a:cubicBezTo>
                  <a:cubicBezTo>
                    <a:pt x="6979" y="126"/>
                    <a:pt x="6538" y="0"/>
                    <a:pt x="6101" y="0"/>
                  </a:cubicBezTo>
                  <a:cubicBezTo>
                    <a:pt x="5663" y="0"/>
                    <a:pt x="5230" y="126"/>
                    <a:pt x="4852" y="378"/>
                  </a:cubicBezTo>
                  <a:cubicBezTo>
                    <a:pt x="4600" y="552"/>
                    <a:pt x="4293" y="638"/>
                    <a:pt x="3986" y="638"/>
                  </a:cubicBezTo>
                  <a:cubicBezTo>
                    <a:pt x="3679" y="638"/>
                    <a:pt x="3371" y="552"/>
                    <a:pt x="3119" y="378"/>
                  </a:cubicBezTo>
                  <a:cubicBezTo>
                    <a:pt x="2741" y="126"/>
                    <a:pt x="2284" y="0"/>
                    <a:pt x="1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 name="Google Shape;740;p35">
              <a:extLst>
                <a:ext uri="{FF2B5EF4-FFF2-40B4-BE49-F238E27FC236}">
                  <a16:creationId xmlns:a16="http://schemas.microsoft.com/office/drawing/2014/main" id="{CB31FD86-50B8-3E25-3176-4C798220BF28}"/>
                </a:ext>
              </a:extLst>
            </p:cNvPr>
            <p:cNvSpPr/>
            <p:nvPr/>
          </p:nvSpPr>
          <p:spPr>
            <a:xfrm>
              <a:off x="-21299475" y="2868125"/>
              <a:ext cx="307200" cy="143375"/>
            </a:xfrm>
            <a:custGeom>
              <a:avLst/>
              <a:gdLst/>
              <a:ahLst/>
              <a:cxnLst/>
              <a:rect l="l" t="t" r="r" b="b"/>
              <a:pathLst>
                <a:path w="12288" h="5735" extrusionOk="0">
                  <a:moveTo>
                    <a:pt x="6144" y="788"/>
                  </a:moveTo>
                  <a:cubicBezTo>
                    <a:pt x="7531" y="788"/>
                    <a:pt x="8633" y="1891"/>
                    <a:pt x="8633" y="3245"/>
                  </a:cubicBezTo>
                  <a:cubicBezTo>
                    <a:pt x="8633" y="3938"/>
                    <a:pt x="8350" y="4506"/>
                    <a:pt x="7909" y="5010"/>
                  </a:cubicBezTo>
                  <a:cubicBezTo>
                    <a:pt x="7720" y="4947"/>
                    <a:pt x="7562" y="4884"/>
                    <a:pt x="7373" y="4758"/>
                  </a:cubicBezTo>
                  <a:cubicBezTo>
                    <a:pt x="7011" y="4506"/>
                    <a:pt x="6578" y="4379"/>
                    <a:pt x="6140" y="4379"/>
                  </a:cubicBezTo>
                  <a:cubicBezTo>
                    <a:pt x="5703" y="4379"/>
                    <a:pt x="5262" y="4506"/>
                    <a:pt x="4884" y="4758"/>
                  </a:cubicBezTo>
                  <a:cubicBezTo>
                    <a:pt x="4727" y="4884"/>
                    <a:pt x="4569" y="4947"/>
                    <a:pt x="4380" y="5010"/>
                  </a:cubicBezTo>
                  <a:cubicBezTo>
                    <a:pt x="3939" y="4537"/>
                    <a:pt x="3655" y="3875"/>
                    <a:pt x="3655" y="3245"/>
                  </a:cubicBezTo>
                  <a:cubicBezTo>
                    <a:pt x="3655" y="1891"/>
                    <a:pt x="4758" y="788"/>
                    <a:pt x="6144" y="788"/>
                  </a:cubicBezTo>
                  <a:close/>
                  <a:moveTo>
                    <a:pt x="6144" y="0"/>
                  </a:moveTo>
                  <a:cubicBezTo>
                    <a:pt x="4380" y="0"/>
                    <a:pt x="2931" y="1450"/>
                    <a:pt x="2931" y="3214"/>
                  </a:cubicBezTo>
                  <a:cubicBezTo>
                    <a:pt x="2931" y="3812"/>
                    <a:pt x="3088" y="4411"/>
                    <a:pt x="3372" y="4884"/>
                  </a:cubicBezTo>
                  <a:cubicBezTo>
                    <a:pt x="3277" y="4852"/>
                    <a:pt x="3183" y="4789"/>
                    <a:pt x="3120" y="4726"/>
                  </a:cubicBezTo>
                  <a:cubicBezTo>
                    <a:pt x="2742" y="4474"/>
                    <a:pt x="2285" y="4348"/>
                    <a:pt x="1832" y="4348"/>
                  </a:cubicBezTo>
                  <a:cubicBezTo>
                    <a:pt x="1379" y="4348"/>
                    <a:pt x="930" y="4474"/>
                    <a:pt x="568" y="4726"/>
                  </a:cubicBezTo>
                  <a:cubicBezTo>
                    <a:pt x="473" y="4758"/>
                    <a:pt x="347" y="4852"/>
                    <a:pt x="284" y="4884"/>
                  </a:cubicBezTo>
                  <a:cubicBezTo>
                    <a:pt x="95" y="4947"/>
                    <a:pt x="1" y="5167"/>
                    <a:pt x="95" y="5356"/>
                  </a:cubicBezTo>
                  <a:cubicBezTo>
                    <a:pt x="143" y="5498"/>
                    <a:pt x="261" y="5569"/>
                    <a:pt x="410" y="5569"/>
                  </a:cubicBezTo>
                  <a:cubicBezTo>
                    <a:pt x="460" y="5569"/>
                    <a:pt x="513" y="5561"/>
                    <a:pt x="568" y="5545"/>
                  </a:cubicBezTo>
                  <a:cubicBezTo>
                    <a:pt x="725" y="5514"/>
                    <a:pt x="820" y="5419"/>
                    <a:pt x="946" y="5356"/>
                  </a:cubicBezTo>
                  <a:cubicBezTo>
                    <a:pt x="1198" y="5183"/>
                    <a:pt x="1505" y="5096"/>
                    <a:pt x="1816" y="5096"/>
                  </a:cubicBezTo>
                  <a:cubicBezTo>
                    <a:pt x="2127" y="5096"/>
                    <a:pt x="2442" y="5183"/>
                    <a:pt x="2710" y="5356"/>
                  </a:cubicBezTo>
                  <a:cubicBezTo>
                    <a:pt x="3104" y="5608"/>
                    <a:pt x="3553" y="5734"/>
                    <a:pt x="3994" y="5734"/>
                  </a:cubicBezTo>
                  <a:cubicBezTo>
                    <a:pt x="4435" y="5734"/>
                    <a:pt x="4868" y="5608"/>
                    <a:pt x="5231" y="5356"/>
                  </a:cubicBezTo>
                  <a:cubicBezTo>
                    <a:pt x="5498" y="5183"/>
                    <a:pt x="5806" y="5096"/>
                    <a:pt x="6109" y="5096"/>
                  </a:cubicBezTo>
                  <a:cubicBezTo>
                    <a:pt x="6412" y="5096"/>
                    <a:pt x="6711" y="5183"/>
                    <a:pt x="6963" y="5356"/>
                  </a:cubicBezTo>
                  <a:cubicBezTo>
                    <a:pt x="7357" y="5608"/>
                    <a:pt x="7806" y="5734"/>
                    <a:pt x="8247" y="5734"/>
                  </a:cubicBezTo>
                  <a:cubicBezTo>
                    <a:pt x="8688" y="5734"/>
                    <a:pt x="9122" y="5608"/>
                    <a:pt x="9484" y="5356"/>
                  </a:cubicBezTo>
                  <a:cubicBezTo>
                    <a:pt x="9752" y="5183"/>
                    <a:pt x="10059" y="5096"/>
                    <a:pt x="10370" y="5096"/>
                  </a:cubicBezTo>
                  <a:cubicBezTo>
                    <a:pt x="10681" y="5096"/>
                    <a:pt x="10996" y="5183"/>
                    <a:pt x="11280" y="5356"/>
                  </a:cubicBezTo>
                  <a:cubicBezTo>
                    <a:pt x="11437" y="5419"/>
                    <a:pt x="11532" y="5514"/>
                    <a:pt x="11689" y="5577"/>
                  </a:cubicBezTo>
                  <a:cubicBezTo>
                    <a:pt x="11742" y="5599"/>
                    <a:pt x="11793" y="5609"/>
                    <a:pt x="11840" y="5609"/>
                  </a:cubicBezTo>
                  <a:cubicBezTo>
                    <a:pt x="11993" y="5609"/>
                    <a:pt x="12114" y="5508"/>
                    <a:pt x="12162" y="5388"/>
                  </a:cubicBezTo>
                  <a:cubicBezTo>
                    <a:pt x="12288" y="5199"/>
                    <a:pt x="12193" y="5010"/>
                    <a:pt x="12004" y="4915"/>
                  </a:cubicBezTo>
                  <a:cubicBezTo>
                    <a:pt x="11878" y="4884"/>
                    <a:pt x="11815" y="4852"/>
                    <a:pt x="11689" y="4758"/>
                  </a:cubicBezTo>
                  <a:cubicBezTo>
                    <a:pt x="11311" y="4506"/>
                    <a:pt x="10862" y="4379"/>
                    <a:pt x="10413" y="4379"/>
                  </a:cubicBezTo>
                  <a:cubicBezTo>
                    <a:pt x="9964" y="4379"/>
                    <a:pt x="9515" y="4506"/>
                    <a:pt x="9137" y="4758"/>
                  </a:cubicBezTo>
                  <a:lnTo>
                    <a:pt x="8885" y="4884"/>
                  </a:lnTo>
                  <a:cubicBezTo>
                    <a:pt x="9169" y="4379"/>
                    <a:pt x="9358" y="3812"/>
                    <a:pt x="9358" y="3214"/>
                  </a:cubicBezTo>
                  <a:cubicBezTo>
                    <a:pt x="9358" y="1450"/>
                    <a:pt x="7909" y="0"/>
                    <a:pt x="6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17" name="Google Shape;791;p36">
            <a:extLst>
              <a:ext uri="{FF2B5EF4-FFF2-40B4-BE49-F238E27FC236}">
                <a16:creationId xmlns:a16="http://schemas.microsoft.com/office/drawing/2014/main" id="{AA325923-075A-EE40-3E36-B24D44778E9A}"/>
              </a:ext>
            </a:extLst>
          </p:cNvPr>
          <p:cNvSpPr/>
          <p:nvPr/>
        </p:nvSpPr>
        <p:spPr>
          <a:xfrm>
            <a:off x="2720339" y="2883868"/>
            <a:ext cx="348735" cy="394962"/>
          </a:xfrm>
          <a:custGeom>
            <a:avLst/>
            <a:gdLst/>
            <a:ahLst/>
            <a:cxnLst/>
            <a:rect l="l" t="t" r="r" b="b"/>
            <a:pathLst>
              <a:path w="10681" h="12193" extrusionOk="0">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D067735B-0D78-C38D-8C0B-752ADAB5612A}"/>
              </a:ext>
            </a:extLst>
          </p:cNvPr>
          <p:cNvSpPr txBox="1"/>
          <p:nvPr/>
        </p:nvSpPr>
        <p:spPr>
          <a:xfrm>
            <a:off x="4572000" y="1421318"/>
            <a:ext cx="4416879" cy="1384995"/>
          </a:xfrm>
          <a:prstGeom prst="rect">
            <a:avLst/>
          </a:prstGeom>
          <a:noFill/>
        </p:spPr>
        <p:txBody>
          <a:bodyPr wrap="square" lIns="91440" tIns="45720" rIns="91440" bIns="45720" rtlCol="0" anchor="t">
            <a:spAutoFit/>
          </a:bodyPr>
          <a:lstStyle/>
          <a:p>
            <a:pPr algn="just">
              <a:buFont typeface="Arial" panose="020B0604020202020204" pitchFamily="34" charset="0"/>
              <a:buChar char="•"/>
            </a:pPr>
            <a:r>
              <a:rPr lang="en-US" sz="1200">
                <a:latin typeface="Times New Roman"/>
                <a:cs typeface="Times New Roman"/>
              </a:rPr>
              <a:t> </a:t>
            </a:r>
            <a:r>
              <a:rPr lang="en-US" sz="1200" b="1">
                <a:solidFill>
                  <a:srgbClr val="00B050"/>
                </a:solidFill>
                <a:effectLst/>
                <a:latin typeface="Times New Roman"/>
                <a:cs typeface="Times New Roman"/>
              </a:rPr>
              <a:t>Spotify</a:t>
            </a:r>
            <a:r>
              <a:rPr lang="en-US" sz="1200">
                <a:effectLst/>
                <a:latin typeface="Times New Roman"/>
                <a:cs typeface="Times New Roman"/>
              </a:rPr>
              <a:t> Streams peak at ~3.4 billion counts, average stream counts of 18,312 tracks is 131,664,214.</a:t>
            </a:r>
            <a:r>
              <a:rPr lang="en-US" sz="1200">
                <a:latin typeface="Times New Roman"/>
                <a:cs typeface="Times New Roman"/>
              </a:rPr>
              <a:t> </a:t>
            </a:r>
            <a:endParaRPr lang="en-US" sz="1200">
              <a:effectLst/>
              <a:latin typeface="Times New Roman" panose="02020603050405020304" pitchFamily="18" charset="0"/>
              <a:cs typeface="Times New Roman" panose="02020603050405020304" pitchFamily="18" charset="0"/>
            </a:endParaRPr>
          </a:p>
          <a:p>
            <a:pPr algn="just"/>
            <a:endParaRPr lang="en-US" sz="120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200" b="1">
                <a:solidFill>
                  <a:srgbClr val="FF0000"/>
                </a:solidFill>
                <a:effectLst/>
                <a:latin typeface="Times New Roman"/>
                <a:cs typeface="Times New Roman"/>
              </a:rPr>
              <a:t>YouTube</a:t>
            </a:r>
            <a:r>
              <a:rPr lang="en-US" sz="1200">
                <a:effectLst/>
                <a:latin typeface="Times New Roman"/>
                <a:cs typeface="Times New Roman"/>
              </a:rPr>
              <a:t> Views </a:t>
            </a:r>
            <a:r>
              <a:rPr lang="en-US" sz="1200">
                <a:latin typeface="Times New Roman"/>
                <a:cs typeface="Times New Roman"/>
              </a:rPr>
              <a:t>peaks at </a:t>
            </a:r>
            <a:r>
              <a:rPr lang="en-US" sz="1200">
                <a:effectLst/>
                <a:latin typeface="Times New Roman"/>
                <a:cs typeface="Times New Roman"/>
              </a:rPr>
              <a:t>8.9+ billion counts, averaging at 89,044,026 which is less than Spotify average stream counts.</a:t>
            </a:r>
            <a:r>
              <a:rPr lang="en-US" sz="1200">
                <a:latin typeface="Times New Roman"/>
                <a:cs typeface="Times New Roman"/>
              </a:rPr>
              <a:t> </a:t>
            </a:r>
            <a:endParaRPr lang="en-US" sz="1200">
              <a:effectLst/>
              <a:latin typeface="Times New Roman" panose="02020603050405020304" pitchFamily="18" charset="0"/>
              <a:cs typeface="Times New Roman" panose="02020603050405020304" pitchFamily="18" charset="0"/>
            </a:endParaRPr>
          </a:p>
          <a:p>
            <a:pPr algn="just"/>
            <a:r>
              <a:rPr lang="en-US" sz="1200">
                <a:latin typeface="Times New Roman"/>
                <a:cs typeface="Times New Roman"/>
              </a:rPr>
              <a:t> </a:t>
            </a:r>
            <a:r>
              <a:rPr lang="en-US" sz="1200">
                <a:effectLst/>
                <a:latin typeface="Times New Roman"/>
                <a:cs typeface="Times New Roman"/>
              </a:rPr>
              <a:t>+ Views and Comments are indicators of </a:t>
            </a:r>
            <a:r>
              <a:rPr lang="en-US" sz="1200" b="1">
                <a:solidFill>
                  <a:srgbClr val="FF0000"/>
                </a:solidFill>
                <a:effectLst/>
                <a:latin typeface="Times New Roman"/>
                <a:cs typeface="Times New Roman"/>
              </a:rPr>
              <a:t>YouTube</a:t>
            </a:r>
            <a:endParaRPr lang="en-US" sz="1200">
              <a:effectLst/>
              <a:latin typeface="Times New Roman"/>
              <a:cs typeface="Times New Roman"/>
            </a:endParaRPr>
          </a:p>
          <a:p>
            <a:pPr algn="just"/>
            <a:endParaRPr lang="en-US" sz="120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275215DB-CC8A-ED1B-4D7D-B0187359475D}"/>
              </a:ext>
            </a:extLst>
          </p:cNvPr>
          <p:cNvPicPr>
            <a:picLocks noChangeAspect="1"/>
          </p:cNvPicPr>
          <p:nvPr/>
        </p:nvPicPr>
        <p:blipFill>
          <a:blip r:embed="rId3"/>
          <a:stretch>
            <a:fillRect/>
          </a:stretch>
        </p:blipFill>
        <p:spPr>
          <a:xfrm>
            <a:off x="4686301" y="3083128"/>
            <a:ext cx="3926268" cy="1180890"/>
          </a:xfrm>
          <a:prstGeom prst="rect">
            <a:avLst/>
          </a:prstGeom>
          <a:ln>
            <a:solidFill>
              <a:schemeClr val="accent4"/>
            </a:solidFill>
          </a:ln>
        </p:spPr>
      </p:pic>
    </p:spTree>
    <p:extLst>
      <p:ext uri="{BB962C8B-B14F-4D97-AF65-F5344CB8AC3E}">
        <p14:creationId xmlns:p14="http://schemas.microsoft.com/office/powerpoint/2010/main" val="2836004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7" name="Google Shape;277;p22"/>
          <p:cNvSpPr txBox="1">
            <a:spLocks noGrp="1"/>
          </p:cNvSpPr>
          <p:nvPr>
            <p:ph type="title"/>
          </p:nvPr>
        </p:nvSpPr>
        <p:spPr>
          <a:xfrm>
            <a:off x="457200" y="411450"/>
            <a:ext cx="8229600" cy="481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200">
                <a:solidFill>
                  <a:schemeClr val="accent4"/>
                </a:solidFill>
                <a:latin typeface="Times New Roman" panose="02020603050405020304" pitchFamily="18" charset="0"/>
                <a:ea typeface="Fira Sans Extra Condensed Medium"/>
                <a:cs typeface="Times New Roman" panose="02020603050405020304" pitchFamily="18" charset="0"/>
                <a:sym typeface="Fira Sans Extra Condensed Medium"/>
              </a:rPr>
              <a:t>Preliminary Analysis</a:t>
            </a:r>
          </a:p>
        </p:txBody>
      </p:sp>
      <p:sp>
        <p:nvSpPr>
          <p:cNvPr id="3" name="Google Shape;296;p22">
            <a:extLst>
              <a:ext uri="{FF2B5EF4-FFF2-40B4-BE49-F238E27FC236}">
                <a16:creationId xmlns:a16="http://schemas.microsoft.com/office/drawing/2014/main" id="{05323F10-E1B8-5B42-D34A-745AA6F33118}"/>
              </a:ext>
            </a:extLst>
          </p:cNvPr>
          <p:cNvSpPr/>
          <p:nvPr/>
        </p:nvSpPr>
        <p:spPr>
          <a:xfrm>
            <a:off x="4363150" y="997376"/>
            <a:ext cx="4495267" cy="481501"/>
          </a:xfrm>
          <a:prstGeom prst="roundRect">
            <a:avLst>
              <a:gd name="adj" fmla="val 1145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 name="Google Shape;297;p22">
            <a:extLst>
              <a:ext uri="{FF2B5EF4-FFF2-40B4-BE49-F238E27FC236}">
                <a16:creationId xmlns:a16="http://schemas.microsoft.com/office/drawing/2014/main" id="{60D88AD3-3DB7-25B3-5D32-78A368F2EBBC}"/>
              </a:ext>
            </a:extLst>
          </p:cNvPr>
          <p:cNvSpPr/>
          <p:nvPr/>
        </p:nvSpPr>
        <p:spPr>
          <a:xfrm>
            <a:off x="8313981" y="754226"/>
            <a:ext cx="548700" cy="548700"/>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 name="Google Shape;302;p22">
            <a:extLst>
              <a:ext uri="{FF2B5EF4-FFF2-40B4-BE49-F238E27FC236}">
                <a16:creationId xmlns:a16="http://schemas.microsoft.com/office/drawing/2014/main" id="{2A1E35A8-80AB-E63C-6A93-B7BAA4A47123}"/>
              </a:ext>
            </a:extLst>
          </p:cNvPr>
          <p:cNvSpPr txBox="1"/>
          <p:nvPr/>
        </p:nvSpPr>
        <p:spPr>
          <a:xfrm>
            <a:off x="4567736" y="1082219"/>
            <a:ext cx="3688392" cy="280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1800" b="1">
                <a:solidFill>
                  <a:schemeClr val="dk1"/>
                </a:solidFill>
                <a:latin typeface="Times New Roman" panose="02020603050405020304" pitchFamily="18" charset="0"/>
                <a:ea typeface="Fira Sans Extra Condensed"/>
                <a:cs typeface="Times New Roman" panose="02020603050405020304" pitchFamily="18" charset="0"/>
                <a:sym typeface="Fira Sans Extra Condensed"/>
              </a:rPr>
              <a:t>Top Artists on Spotify &amp; YouTube</a:t>
            </a:r>
            <a:endParaRPr sz="1800" b="1">
              <a:solidFill>
                <a:schemeClr val="dk1"/>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13" name="Google Shape;1050;p43">
            <a:extLst>
              <a:ext uri="{FF2B5EF4-FFF2-40B4-BE49-F238E27FC236}">
                <a16:creationId xmlns:a16="http://schemas.microsoft.com/office/drawing/2014/main" id="{3D8FC157-3671-16DE-704E-2D22F9310CB3}"/>
              </a:ext>
            </a:extLst>
          </p:cNvPr>
          <p:cNvSpPr/>
          <p:nvPr/>
        </p:nvSpPr>
        <p:spPr>
          <a:xfrm>
            <a:off x="8429686" y="863166"/>
            <a:ext cx="317290" cy="359303"/>
          </a:xfrm>
          <a:custGeom>
            <a:avLst/>
            <a:gdLst/>
            <a:ahLst/>
            <a:cxnLst/>
            <a:rect l="l" t="t" r="r" b="b"/>
            <a:pathLst>
              <a:path w="11185" h="12666" extrusionOk="0">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2C0F0F53-3BCF-0152-2BA0-319329A9F062}"/>
              </a:ext>
            </a:extLst>
          </p:cNvPr>
          <p:cNvSpPr txBox="1"/>
          <p:nvPr/>
        </p:nvSpPr>
        <p:spPr>
          <a:xfrm>
            <a:off x="83047" y="4123726"/>
            <a:ext cx="3801533" cy="938719"/>
          </a:xfrm>
          <a:prstGeom prst="rect">
            <a:avLst/>
          </a:prstGeom>
          <a:noFill/>
        </p:spPr>
        <p:txBody>
          <a:bodyPr wrap="square" rtlCol="0">
            <a:spAutoFit/>
          </a:bodyPr>
          <a:lstStyle/>
          <a:p>
            <a:pPr algn="r"/>
            <a:r>
              <a:rPr lang="en-US" sz="1100">
                <a:latin typeface="Times New Roman" panose="02020603050405020304" pitchFamily="18" charset="0"/>
                <a:cs typeface="Times New Roman" panose="02020603050405020304" pitchFamily="18" charset="0"/>
              </a:rPr>
              <a:t>Best Performed Artist on </a:t>
            </a:r>
            <a:r>
              <a:rPr lang="en-US" sz="1100" b="1">
                <a:solidFill>
                  <a:srgbClr val="FF0000"/>
                </a:solidFill>
                <a:latin typeface="Times New Roman" panose="02020603050405020304" pitchFamily="18" charset="0"/>
                <a:cs typeface="Times New Roman" panose="02020603050405020304" pitchFamily="18" charset="0"/>
              </a:rPr>
              <a:t>YouTube</a:t>
            </a:r>
            <a:r>
              <a:rPr lang="en-US" sz="1100">
                <a:latin typeface="Times New Roman" panose="02020603050405020304" pitchFamily="18" charset="0"/>
                <a:cs typeface="Times New Roman" panose="02020603050405020304" pitchFamily="18" charset="0"/>
              </a:rPr>
              <a:t> is Ed Sheeran with an accumulated 15.5 billion views count for all his Songs</a:t>
            </a:r>
          </a:p>
          <a:p>
            <a:pPr algn="r"/>
            <a:endParaRPr lang="en-US" sz="1100">
              <a:latin typeface="Times New Roman" panose="02020603050405020304" pitchFamily="18" charset="0"/>
              <a:cs typeface="Times New Roman" panose="02020603050405020304" pitchFamily="18" charset="0"/>
            </a:endParaRPr>
          </a:p>
          <a:p>
            <a:pPr algn="r"/>
            <a:r>
              <a:rPr lang="en-US" sz="1100">
                <a:latin typeface="Times New Roman" panose="02020603050405020304" pitchFamily="18" charset="0"/>
                <a:ea typeface="SimSun" panose="02010600030101010101" pitchFamily="2" charset="-122"/>
                <a:cs typeface="Times New Roman" panose="02020603050405020304" pitchFamily="18" charset="0"/>
              </a:rPr>
              <a:t>I</a:t>
            </a:r>
            <a:r>
              <a:rPr lang="en-US" sz="1100">
                <a:effectLst/>
                <a:latin typeface="Times New Roman" panose="02020603050405020304" pitchFamily="18" charset="0"/>
                <a:ea typeface="SimSun" panose="02010600030101010101" pitchFamily="2" charset="-122"/>
                <a:cs typeface="Times New Roman" panose="02020603050405020304" pitchFamily="18" charset="0"/>
              </a:rPr>
              <a:t>n second place is </a:t>
            </a:r>
            <a:r>
              <a:rPr lang="en-US" sz="1100" err="1">
                <a:effectLst/>
                <a:latin typeface="Times New Roman" panose="02020603050405020304" pitchFamily="18" charset="0"/>
                <a:ea typeface="SimSun" panose="02010600030101010101" pitchFamily="2" charset="-122"/>
                <a:cs typeface="Times New Roman" panose="02020603050405020304" pitchFamily="18" charset="0"/>
              </a:rPr>
              <a:t>CoComelon</a:t>
            </a:r>
            <a:r>
              <a:rPr lang="en-US" sz="1100">
                <a:effectLst/>
                <a:latin typeface="Times New Roman" panose="02020603050405020304" pitchFamily="18" charset="0"/>
                <a:ea typeface="SimSun" panose="02010600030101010101" pitchFamily="2" charset="-122"/>
                <a:cs typeface="Times New Roman" panose="02020603050405020304" pitchFamily="18" charset="0"/>
              </a:rPr>
              <a:t>, a channel dedicated to children's content, with 14,6 billion views count</a:t>
            </a:r>
            <a:r>
              <a:rPr lang="en-US" sz="1100">
                <a:effectLst/>
                <a:latin typeface="Times New Roman" panose="02020603050405020304" pitchFamily="18" charset="0"/>
                <a:cs typeface="Times New Roman" panose="02020603050405020304" pitchFamily="18" charset="0"/>
              </a:rPr>
              <a:t> </a:t>
            </a:r>
            <a:endParaRPr lang="en-US" sz="110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4F05803-A599-97F6-AA0C-2658A19C5E04}"/>
              </a:ext>
            </a:extLst>
          </p:cNvPr>
          <p:cNvSpPr txBox="1"/>
          <p:nvPr/>
        </p:nvSpPr>
        <p:spPr>
          <a:xfrm>
            <a:off x="5259420" y="4123726"/>
            <a:ext cx="3801533" cy="769441"/>
          </a:xfrm>
          <a:prstGeom prst="rect">
            <a:avLst/>
          </a:prstGeom>
          <a:noFill/>
        </p:spPr>
        <p:txBody>
          <a:bodyPr wrap="square" rtlCol="0">
            <a:spAutoFit/>
          </a:bodyPr>
          <a:lstStyle/>
          <a:p>
            <a:r>
              <a:rPr lang="en-US" sz="1100">
                <a:latin typeface="Times New Roman" panose="02020603050405020304" pitchFamily="18" charset="0"/>
                <a:cs typeface="Times New Roman" panose="02020603050405020304" pitchFamily="18" charset="0"/>
              </a:rPr>
              <a:t>Post Malone is the most successful artist on </a:t>
            </a:r>
            <a:r>
              <a:rPr lang="en-US" sz="1100" b="1">
                <a:solidFill>
                  <a:srgbClr val="00B050"/>
                </a:solidFill>
                <a:latin typeface="Times New Roman" panose="02020603050405020304" pitchFamily="18" charset="0"/>
                <a:cs typeface="Times New Roman" panose="02020603050405020304" pitchFamily="18" charset="0"/>
              </a:rPr>
              <a:t>Spotify</a:t>
            </a:r>
            <a:r>
              <a:rPr lang="en-US" sz="1100">
                <a:latin typeface="Times New Roman" panose="02020603050405020304" pitchFamily="18" charset="0"/>
                <a:cs typeface="Times New Roman" panose="02020603050405020304" pitchFamily="18" charset="0"/>
              </a:rPr>
              <a:t> with ~15.3 billion streams in total. </a:t>
            </a:r>
          </a:p>
          <a:p>
            <a:endParaRPr lang="en-US" sz="1100">
              <a:latin typeface="Times New Roman" panose="02020603050405020304" pitchFamily="18" charset="0"/>
              <a:cs typeface="Times New Roman" panose="02020603050405020304" pitchFamily="18" charset="0"/>
            </a:endParaRPr>
          </a:p>
          <a:p>
            <a:r>
              <a:rPr lang="en-US" sz="1100">
                <a:latin typeface="Times New Roman" panose="02020603050405020304" pitchFamily="18" charset="0"/>
                <a:cs typeface="Times New Roman" panose="02020603050405020304" pitchFamily="18" charset="0"/>
              </a:rPr>
              <a:t>In second, is Ed Sheeran with 14.4 billion streams</a:t>
            </a:r>
          </a:p>
        </p:txBody>
      </p:sp>
      <p:pic>
        <p:nvPicPr>
          <p:cNvPr id="4100" name="Picture 4">
            <a:extLst>
              <a:ext uri="{FF2B5EF4-FFF2-40B4-BE49-F238E27FC236}">
                <a16:creationId xmlns:a16="http://schemas.microsoft.com/office/drawing/2014/main" id="{ABBE4097-A36B-CE55-29F2-2DAE01A92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7" y="1672419"/>
            <a:ext cx="3801534" cy="23888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103505A6-5BD6-582B-C423-6DB4402296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6497" y="1645702"/>
            <a:ext cx="3263304" cy="23888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4AD5CB-9904-6704-06C9-A5194F9F3275}"/>
              </a:ext>
            </a:extLst>
          </p:cNvPr>
          <p:cNvSpPr txBox="1"/>
          <p:nvPr/>
        </p:nvSpPr>
        <p:spPr>
          <a:xfrm>
            <a:off x="3971666" y="2204985"/>
            <a:ext cx="1192139" cy="1277273"/>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1100"/>
              <a:t>Bruno Mars</a:t>
            </a:r>
          </a:p>
          <a:p>
            <a:pPr algn="ctr"/>
            <a:endParaRPr lang="en-US" sz="1100"/>
          </a:p>
          <a:p>
            <a:pPr algn="ctr"/>
            <a:r>
              <a:rPr lang="en-US" sz="1100"/>
              <a:t>Coldplay</a:t>
            </a:r>
          </a:p>
          <a:p>
            <a:pPr algn="ctr"/>
            <a:endParaRPr lang="en-US" sz="1100"/>
          </a:p>
          <a:p>
            <a:pPr algn="ctr"/>
            <a:r>
              <a:rPr lang="en-US" sz="1100"/>
              <a:t>Ed Sheeran</a:t>
            </a:r>
          </a:p>
          <a:p>
            <a:pPr algn="ctr"/>
            <a:endParaRPr lang="en-US" sz="1100"/>
          </a:p>
          <a:p>
            <a:pPr algn="ctr"/>
            <a:r>
              <a:rPr lang="en-US" sz="1100"/>
              <a:t>Justin Bieber</a:t>
            </a:r>
          </a:p>
        </p:txBody>
      </p:sp>
    </p:spTree>
    <p:extLst>
      <p:ext uri="{BB962C8B-B14F-4D97-AF65-F5344CB8AC3E}">
        <p14:creationId xmlns:p14="http://schemas.microsoft.com/office/powerpoint/2010/main" val="613898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7" name="Google Shape;277;p22"/>
          <p:cNvSpPr txBox="1">
            <a:spLocks noGrp="1"/>
          </p:cNvSpPr>
          <p:nvPr>
            <p:ph type="title"/>
          </p:nvPr>
        </p:nvSpPr>
        <p:spPr>
          <a:xfrm>
            <a:off x="457200" y="411450"/>
            <a:ext cx="8229600" cy="481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200">
                <a:solidFill>
                  <a:schemeClr val="accent4"/>
                </a:solidFill>
                <a:latin typeface="Times New Roman" panose="02020603050405020304" pitchFamily="18" charset="0"/>
                <a:ea typeface="Fira Sans Extra Condensed Medium"/>
                <a:cs typeface="Times New Roman" panose="02020603050405020304" pitchFamily="18" charset="0"/>
                <a:sym typeface="Fira Sans Extra Condensed Medium"/>
              </a:rPr>
              <a:t>Preliminary Analysis</a:t>
            </a:r>
          </a:p>
        </p:txBody>
      </p:sp>
      <p:sp>
        <p:nvSpPr>
          <p:cNvPr id="3" name="Google Shape;296;p22">
            <a:extLst>
              <a:ext uri="{FF2B5EF4-FFF2-40B4-BE49-F238E27FC236}">
                <a16:creationId xmlns:a16="http://schemas.microsoft.com/office/drawing/2014/main" id="{05323F10-E1B8-5B42-D34A-745AA6F33118}"/>
              </a:ext>
            </a:extLst>
          </p:cNvPr>
          <p:cNvSpPr/>
          <p:nvPr/>
        </p:nvSpPr>
        <p:spPr>
          <a:xfrm>
            <a:off x="3304516" y="997376"/>
            <a:ext cx="5558165" cy="481501"/>
          </a:xfrm>
          <a:prstGeom prst="roundRect">
            <a:avLst>
              <a:gd name="adj" fmla="val 1145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 name="Google Shape;297;p22">
            <a:extLst>
              <a:ext uri="{FF2B5EF4-FFF2-40B4-BE49-F238E27FC236}">
                <a16:creationId xmlns:a16="http://schemas.microsoft.com/office/drawing/2014/main" id="{60D88AD3-3DB7-25B3-5D32-78A368F2EBBC}"/>
              </a:ext>
            </a:extLst>
          </p:cNvPr>
          <p:cNvSpPr/>
          <p:nvPr/>
        </p:nvSpPr>
        <p:spPr>
          <a:xfrm>
            <a:off x="8313981" y="754226"/>
            <a:ext cx="548700" cy="548700"/>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 name="Google Shape;302;p22">
            <a:extLst>
              <a:ext uri="{FF2B5EF4-FFF2-40B4-BE49-F238E27FC236}">
                <a16:creationId xmlns:a16="http://schemas.microsoft.com/office/drawing/2014/main" id="{2A1E35A8-80AB-E63C-6A93-B7BAA4A47123}"/>
              </a:ext>
            </a:extLst>
          </p:cNvPr>
          <p:cNvSpPr txBox="1"/>
          <p:nvPr/>
        </p:nvSpPr>
        <p:spPr>
          <a:xfrm>
            <a:off x="3304516" y="1082219"/>
            <a:ext cx="4916562" cy="280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1800" b="1">
                <a:solidFill>
                  <a:schemeClr val="dk1"/>
                </a:solidFill>
                <a:latin typeface="Times New Roman" panose="02020603050405020304" pitchFamily="18" charset="0"/>
                <a:ea typeface="Fira Sans Extra Condensed"/>
                <a:cs typeface="Times New Roman" panose="02020603050405020304" pitchFamily="18" charset="0"/>
                <a:sym typeface="Fira Sans Extra Condensed"/>
              </a:rPr>
              <a:t>Top Channels &amp; Albums on Spotify &amp; YouTube</a:t>
            </a:r>
            <a:endParaRPr sz="1800" b="1">
              <a:solidFill>
                <a:schemeClr val="dk1"/>
              </a:solidFill>
              <a:latin typeface="Times New Roman" panose="02020603050405020304" pitchFamily="18" charset="0"/>
              <a:ea typeface="Fira Sans Extra Condensed"/>
              <a:cs typeface="Times New Roman" panose="02020603050405020304" pitchFamily="18" charset="0"/>
              <a:sym typeface="Fira Sans Extra Condensed"/>
            </a:endParaRPr>
          </a:p>
        </p:txBody>
      </p:sp>
      <p:pic>
        <p:nvPicPr>
          <p:cNvPr id="7" name="Picture 6">
            <a:extLst>
              <a:ext uri="{FF2B5EF4-FFF2-40B4-BE49-F238E27FC236}">
                <a16:creationId xmlns:a16="http://schemas.microsoft.com/office/drawing/2014/main" id="{AFE54022-8377-B08D-C51E-CE1AE210E68E}"/>
              </a:ext>
            </a:extLst>
          </p:cNvPr>
          <p:cNvPicPr>
            <a:picLocks noChangeAspect="1"/>
          </p:cNvPicPr>
          <p:nvPr/>
        </p:nvPicPr>
        <p:blipFill>
          <a:blip r:embed="rId3"/>
          <a:stretch>
            <a:fillRect/>
          </a:stretch>
        </p:blipFill>
        <p:spPr>
          <a:xfrm>
            <a:off x="109869" y="1563720"/>
            <a:ext cx="3051220" cy="3434030"/>
          </a:xfrm>
          <a:prstGeom prst="rect">
            <a:avLst/>
          </a:prstGeom>
        </p:spPr>
      </p:pic>
      <p:pic>
        <p:nvPicPr>
          <p:cNvPr id="8" name="Picture 7">
            <a:extLst>
              <a:ext uri="{FF2B5EF4-FFF2-40B4-BE49-F238E27FC236}">
                <a16:creationId xmlns:a16="http://schemas.microsoft.com/office/drawing/2014/main" id="{CD2023AB-5373-525A-9DAB-D606D69794BA}"/>
              </a:ext>
            </a:extLst>
          </p:cNvPr>
          <p:cNvPicPr>
            <a:picLocks noChangeAspect="1"/>
          </p:cNvPicPr>
          <p:nvPr/>
        </p:nvPicPr>
        <p:blipFill>
          <a:blip r:embed="rId4"/>
          <a:stretch>
            <a:fillRect/>
          </a:stretch>
        </p:blipFill>
        <p:spPr>
          <a:xfrm>
            <a:off x="3161089" y="1563721"/>
            <a:ext cx="2990713" cy="3181848"/>
          </a:xfrm>
          <a:prstGeom prst="rect">
            <a:avLst/>
          </a:prstGeom>
        </p:spPr>
      </p:pic>
      <p:grpSp>
        <p:nvGrpSpPr>
          <p:cNvPr id="10" name="Google Shape;728;p35">
            <a:extLst>
              <a:ext uri="{FF2B5EF4-FFF2-40B4-BE49-F238E27FC236}">
                <a16:creationId xmlns:a16="http://schemas.microsoft.com/office/drawing/2014/main" id="{E52EE737-8F89-C939-ED53-1F0143E5F31C}"/>
              </a:ext>
            </a:extLst>
          </p:cNvPr>
          <p:cNvGrpSpPr/>
          <p:nvPr/>
        </p:nvGrpSpPr>
        <p:grpSpPr>
          <a:xfrm>
            <a:off x="8404702" y="857105"/>
            <a:ext cx="367258" cy="342942"/>
            <a:chOff x="-21299475" y="2798025"/>
            <a:chExt cx="307200" cy="286525"/>
          </a:xfrm>
        </p:grpSpPr>
        <p:sp>
          <p:nvSpPr>
            <p:cNvPr id="11" name="Google Shape;729;p35">
              <a:extLst>
                <a:ext uri="{FF2B5EF4-FFF2-40B4-BE49-F238E27FC236}">
                  <a16:creationId xmlns:a16="http://schemas.microsoft.com/office/drawing/2014/main" id="{2DFBDD75-C710-EB4E-5A43-D01964275532}"/>
                </a:ext>
              </a:extLst>
            </p:cNvPr>
            <p:cNvSpPr/>
            <p:nvPr/>
          </p:nvSpPr>
          <p:spPr>
            <a:xfrm>
              <a:off x="-21153750" y="2798025"/>
              <a:ext cx="17350" cy="53575"/>
            </a:xfrm>
            <a:custGeom>
              <a:avLst/>
              <a:gdLst/>
              <a:ahLst/>
              <a:cxnLst/>
              <a:rect l="l" t="t" r="r" b="b"/>
              <a:pathLst>
                <a:path w="694" h="2143" extrusionOk="0">
                  <a:moveTo>
                    <a:pt x="347" y="0"/>
                  </a:moveTo>
                  <a:cubicBezTo>
                    <a:pt x="158" y="0"/>
                    <a:pt x="0" y="158"/>
                    <a:pt x="0" y="347"/>
                  </a:cubicBezTo>
                  <a:lnTo>
                    <a:pt x="0" y="1765"/>
                  </a:lnTo>
                  <a:cubicBezTo>
                    <a:pt x="0" y="1985"/>
                    <a:pt x="158" y="2143"/>
                    <a:pt x="347" y="2143"/>
                  </a:cubicBezTo>
                  <a:cubicBezTo>
                    <a:pt x="536" y="2143"/>
                    <a:pt x="693" y="1985"/>
                    <a:pt x="693" y="1765"/>
                  </a:cubicBez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 name="Google Shape;730;p35">
              <a:extLst>
                <a:ext uri="{FF2B5EF4-FFF2-40B4-BE49-F238E27FC236}">
                  <a16:creationId xmlns:a16="http://schemas.microsoft.com/office/drawing/2014/main" id="{1AC76925-59A0-78D9-0132-6FCEF51CDEFE}"/>
                </a:ext>
              </a:extLst>
            </p:cNvPr>
            <p:cNvSpPr/>
            <p:nvPr/>
          </p:nvSpPr>
          <p:spPr>
            <a:xfrm>
              <a:off x="-21256925" y="2838400"/>
              <a:ext cx="45700" cy="44525"/>
            </a:xfrm>
            <a:custGeom>
              <a:avLst/>
              <a:gdLst/>
              <a:ahLst/>
              <a:cxnLst/>
              <a:rect l="l" t="t" r="r" b="b"/>
              <a:pathLst>
                <a:path w="1828" h="1781" extrusionOk="0">
                  <a:moveTo>
                    <a:pt x="410" y="0"/>
                  </a:moveTo>
                  <a:cubicBezTo>
                    <a:pt x="323" y="0"/>
                    <a:pt x="236" y="39"/>
                    <a:pt x="158" y="118"/>
                  </a:cubicBezTo>
                  <a:cubicBezTo>
                    <a:pt x="0" y="276"/>
                    <a:pt x="0" y="465"/>
                    <a:pt x="158" y="622"/>
                  </a:cubicBezTo>
                  <a:lnTo>
                    <a:pt x="1166" y="1662"/>
                  </a:lnTo>
                  <a:cubicBezTo>
                    <a:pt x="1245" y="1741"/>
                    <a:pt x="1331" y="1780"/>
                    <a:pt x="1418" y="1780"/>
                  </a:cubicBezTo>
                  <a:cubicBezTo>
                    <a:pt x="1504" y="1780"/>
                    <a:pt x="1591" y="1741"/>
                    <a:pt x="1670" y="1662"/>
                  </a:cubicBezTo>
                  <a:cubicBezTo>
                    <a:pt x="1827" y="1504"/>
                    <a:pt x="1827" y="1315"/>
                    <a:pt x="1670" y="1158"/>
                  </a:cubicBezTo>
                  <a:lnTo>
                    <a:pt x="662" y="118"/>
                  </a:lnTo>
                  <a:cubicBezTo>
                    <a:pt x="583" y="39"/>
                    <a:pt x="496" y="0"/>
                    <a:pt x="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 name="Google Shape;731;p35">
              <a:extLst>
                <a:ext uri="{FF2B5EF4-FFF2-40B4-BE49-F238E27FC236}">
                  <a16:creationId xmlns:a16="http://schemas.microsoft.com/office/drawing/2014/main" id="{B3B53515-792F-4471-356F-F69C40A0A955}"/>
                </a:ext>
              </a:extLst>
            </p:cNvPr>
            <p:cNvSpPr/>
            <p:nvPr/>
          </p:nvSpPr>
          <p:spPr>
            <a:xfrm>
              <a:off x="-21079725" y="2838400"/>
              <a:ext cx="45700" cy="44525"/>
            </a:xfrm>
            <a:custGeom>
              <a:avLst/>
              <a:gdLst/>
              <a:ahLst/>
              <a:cxnLst/>
              <a:rect l="l" t="t" r="r" b="b"/>
              <a:pathLst>
                <a:path w="1828" h="1781" extrusionOk="0">
                  <a:moveTo>
                    <a:pt x="1418" y="0"/>
                  </a:moveTo>
                  <a:cubicBezTo>
                    <a:pt x="1332" y="0"/>
                    <a:pt x="1245" y="39"/>
                    <a:pt x="1166" y="118"/>
                  </a:cubicBezTo>
                  <a:lnTo>
                    <a:pt x="158" y="1158"/>
                  </a:lnTo>
                  <a:cubicBezTo>
                    <a:pt x="1" y="1315"/>
                    <a:pt x="1" y="1504"/>
                    <a:pt x="158" y="1662"/>
                  </a:cubicBezTo>
                  <a:cubicBezTo>
                    <a:pt x="237" y="1741"/>
                    <a:pt x="324" y="1780"/>
                    <a:pt x="410" y="1780"/>
                  </a:cubicBezTo>
                  <a:cubicBezTo>
                    <a:pt x="497" y="1780"/>
                    <a:pt x="584" y="1741"/>
                    <a:pt x="662" y="1662"/>
                  </a:cubicBezTo>
                  <a:lnTo>
                    <a:pt x="1671" y="622"/>
                  </a:lnTo>
                  <a:cubicBezTo>
                    <a:pt x="1828" y="465"/>
                    <a:pt x="1828" y="276"/>
                    <a:pt x="1671" y="118"/>
                  </a:cubicBezTo>
                  <a:cubicBezTo>
                    <a:pt x="1592" y="39"/>
                    <a:pt x="1505" y="0"/>
                    <a:pt x="14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 name="Google Shape;732;p35">
              <a:extLst>
                <a:ext uri="{FF2B5EF4-FFF2-40B4-BE49-F238E27FC236}">
                  <a16:creationId xmlns:a16="http://schemas.microsoft.com/office/drawing/2014/main" id="{6CD8E3BE-6517-B58F-8713-AC9A8D2FCF6B}"/>
                </a:ext>
              </a:extLst>
            </p:cNvPr>
            <p:cNvSpPr/>
            <p:nvPr/>
          </p:nvSpPr>
          <p:spPr>
            <a:xfrm>
              <a:off x="-21113575" y="2825000"/>
              <a:ext cx="26800" cy="35050"/>
            </a:xfrm>
            <a:custGeom>
              <a:avLst/>
              <a:gdLst/>
              <a:ahLst/>
              <a:cxnLst/>
              <a:rect l="l" t="t" r="r" b="b"/>
              <a:pathLst>
                <a:path w="1072" h="1402" extrusionOk="0">
                  <a:moveTo>
                    <a:pt x="647" y="0"/>
                  </a:moveTo>
                  <a:cubicBezTo>
                    <a:pt x="510" y="0"/>
                    <a:pt x="386" y="71"/>
                    <a:pt x="315" y="213"/>
                  </a:cubicBezTo>
                  <a:lnTo>
                    <a:pt x="32" y="906"/>
                  </a:lnTo>
                  <a:cubicBezTo>
                    <a:pt x="0" y="1095"/>
                    <a:pt x="95" y="1284"/>
                    <a:pt x="252" y="1379"/>
                  </a:cubicBezTo>
                  <a:cubicBezTo>
                    <a:pt x="298" y="1394"/>
                    <a:pt x="344" y="1402"/>
                    <a:pt x="388" y="1402"/>
                  </a:cubicBezTo>
                  <a:cubicBezTo>
                    <a:pt x="527" y="1402"/>
                    <a:pt x="653" y="1325"/>
                    <a:pt x="725" y="1158"/>
                  </a:cubicBezTo>
                  <a:lnTo>
                    <a:pt x="977" y="497"/>
                  </a:lnTo>
                  <a:cubicBezTo>
                    <a:pt x="1071" y="308"/>
                    <a:pt x="977" y="119"/>
                    <a:pt x="788" y="24"/>
                  </a:cubicBezTo>
                  <a:cubicBezTo>
                    <a:pt x="740" y="8"/>
                    <a:pt x="693" y="0"/>
                    <a:pt x="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 name="Google Shape;733;p35">
              <a:extLst>
                <a:ext uri="{FF2B5EF4-FFF2-40B4-BE49-F238E27FC236}">
                  <a16:creationId xmlns:a16="http://schemas.microsoft.com/office/drawing/2014/main" id="{B967231E-8DBB-3D69-AA94-69BFA0AD6536}"/>
                </a:ext>
              </a:extLst>
            </p:cNvPr>
            <p:cNvSpPr/>
            <p:nvPr/>
          </p:nvSpPr>
          <p:spPr>
            <a:xfrm>
              <a:off x="-21204175" y="2825000"/>
              <a:ext cx="27600" cy="35050"/>
            </a:xfrm>
            <a:custGeom>
              <a:avLst/>
              <a:gdLst/>
              <a:ahLst/>
              <a:cxnLst/>
              <a:rect l="l" t="t" r="r" b="b"/>
              <a:pathLst>
                <a:path w="1104" h="1402" extrusionOk="0">
                  <a:moveTo>
                    <a:pt x="429" y="0"/>
                  </a:moveTo>
                  <a:cubicBezTo>
                    <a:pt x="381" y="0"/>
                    <a:pt x="332" y="8"/>
                    <a:pt x="285" y="24"/>
                  </a:cubicBezTo>
                  <a:cubicBezTo>
                    <a:pt x="95" y="119"/>
                    <a:pt x="1" y="308"/>
                    <a:pt x="95" y="497"/>
                  </a:cubicBezTo>
                  <a:lnTo>
                    <a:pt x="348" y="1158"/>
                  </a:lnTo>
                  <a:cubicBezTo>
                    <a:pt x="419" y="1325"/>
                    <a:pt x="545" y="1402"/>
                    <a:pt x="684" y="1402"/>
                  </a:cubicBezTo>
                  <a:cubicBezTo>
                    <a:pt x="728" y="1402"/>
                    <a:pt x="774" y="1394"/>
                    <a:pt x="820" y="1379"/>
                  </a:cubicBezTo>
                  <a:cubicBezTo>
                    <a:pt x="1041" y="1284"/>
                    <a:pt x="1104" y="1095"/>
                    <a:pt x="1041" y="906"/>
                  </a:cubicBezTo>
                  <a:lnTo>
                    <a:pt x="757" y="213"/>
                  </a:lnTo>
                  <a:cubicBezTo>
                    <a:pt x="710" y="71"/>
                    <a:pt x="574"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 name="Google Shape;734;p35">
              <a:extLst>
                <a:ext uri="{FF2B5EF4-FFF2-40B4-BE49-F238E27FC236}">
                  <a16:creationId xmlns:a16="http://schemas.microsoft.com/office/drawing/2014/main" id="{996C0B75-9C43-9324-635B-41ECCECA3B02}"/>
                </a:ext>
              </a:extLst>
            </p:cNvPr>
            <p:cNvSpPr/>
            <p:nvPr/>
          </p:nvSpPr>
          <p:spPr>
            <a:xfrm>
              <a:off x="-21297900" y="2940575"/>
              <a:ext cx="54375" cy="18150"/>
            </a:xfrm>
            <a:custGeom>
              <a:avLst/>
              <a:gdLst/>
              <a:ahLst/>
              <a:cxnLst/>
              <a:rect l="l" t="t" r="r" b="b"/>
              <a:pathLst>
                <a:path w="2175" h="726" extrusionOk="0">
                  <a:moveTo>
                    <a:pt x="379" y="1"/>
                  </a:moveTo>
                  <a:cubicBezTo>
                    <a:pt x="158" y="1"/>
                    <a:pt x="1" y="158"/>
                    <a:pt x="1" y="379"/>
                  </a:cubicBezTo>
                  <a:cubicBezTo>
                    <a:pt x="1" y="568"/>
                    <a:pt x="158" y="725"/>
                    <a:pt x="379" y="725"/>
                  </a:cubicBezTo>
                  <a:lnTo>
                    <a:pt x="1828" y="725"/>
                  </a:lnTo>
                  <a:cubicBezTo>
                    <a:pt x="2017" y="725"/>
                    <a:pt x="2175" y="568"/>
                    <a:pt x="2175" y="379"/>
                  </a:cubicBezTo>
                  <a:cubicBezTo>
                    <a:pt x="2175" y="158"/>
                    <a:pt x="2017" y="1"/>
                    <a:pt x="1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 name="Google Shape;735;p35">
              <a:extLst>
                <a:ext uri="{FF2B5EF4-FFF2-40B4-BE49-F238E27FC236}">
                  <a16:creationId xmlns:a16="http://schemas.microsoft.com/office/drawing/2014/main" id="{474C2017-53F1-33B1-F2CA-EF805442FDE2}"/>
                </a:ext>
              </a:extLst>
            </p:cNvPr>
            <p:cNvSpPr/>
            <p:nvPr/>
          </p:nvSpPr>
          <p:spPr>
            <a:xfrm>
              <a:off x="-21047425" y="2940575"/>
              <a:ext cx="54375" cy="18150"/>
            </a:xfrm>
            <a:custGeom>
              <a:avLst/>
              <a:gdLst/>
              <a:ahLst/>
              <a:cxnLst/>
              <a:rect l="l" t="t" r="r" b="b"/>
              <a:pathLst>
                <a:path w="2175" h="726" extrusionOk="0">
                  <a:moveTo>
                    <a:pt x="347" y="1"/>
                  </a:moveTo>
                  <a:cubicBezTo>
                    <a:pt x="158" y="1"/>
                    <a:pt x="0" y="158"/>
                    <a:pt x="0" y="379"/>
                  </a:cubicBezTo>
                  <a:cubicBezTo>
                    <a:pt x="0" y="568"/>
                    <a:pt x="158" y="725"/>
                    <a:pt x="347" y="725"/>
                  </a:cubicBezTo>
                  <a:lnTo>
                    <a:pt x="1796" y="725"/>
                  </a:lnTo>
                  <a:cubicBezTo>
                    <a:pt x="2017" y="725"/>
                    <a:pt x="2174" y="568"/>
                    <a:pt x="2174" y="379"/>
                  </a:cubicBezTo>
                  <a:cubicBezTo>
                    <a:pt x="2174" y="158"/>
                    <a:pt x="2017" y="1"/>
                    <a:pt x="17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 name="Google Shape;736;p35">
              <a:extLst>
                <a:ext uri="{FF2B5EF4-FFF2-40B4-BE49-F238E27FC236}">
                  <a16:creationId xmlns:a16="http://schemas.microsoft.com/office/drawing/2014/main" id="{2263165E-ECFF-5C1E-8049-69E15E7DD616}"/>
                </a:ext>
              </a:extLst>
            </p:cNvPr>
            <p:cNvSpPr/>
            <p:nvPr/>
          </p:nvSpPr>
          <p:spPr>
            <a:xfrm>
              <a:off x="-21056100" y="2892750"/>
              <a:ext cx="37050" cy="25150"/>
            </a:xfrm>
            <a:custGeom>
              <a:avLst/>
              <a:gdLst/>
              <a:ahLst/>
              <a:cxnLst/>
              <a:rect l="l" t="t" r="r" b="b"/>
              <a:pathLst>
                <a:path w="1482" h="1006" extrusionOk="0">
                  <a:moveTo>
                    <a:pt x="1082" y="0"/>
                  </a:moveTo>
                  <a:cubicBezTo>
                    <a:pt x="1038" y="0"/>
                    <a:pt x="992" y="8"/>
                    <a:pt x="946" y="23"/>
                  </a:cubicBezTo>
                  <a:lnTo>
                    <a:pt x="284" y="307"/>
                  </a:lnTo>
                  <a:cubicBezTo>
                    <a:pt x="64" y="433"/>
                    <a:pt x="1" y="622"/>
                    <a:pt x="64" y="780"/>
                  </a:cubicBezTo>
                  <a:cubicBezTo>
                    <a:pt x="133" y="918"/>
                    <a:pt x="253" y="1006"/>
                    <a:pt x="386" y="1006"/>
                  </a:cubicBezTo>
                  <a:cubicBezTo>
                    <a:pt x="435" y="1006"/>
                    <a:pt x="486" y="994"/>
                    <a:pt x="536" y="969"/>
                  </a:cubicBezTo>
                  <a:lnTo>
                    <a:pt x="1198" y="717"/>
                  </a:lnTo>
                  <a:cubicBezTo>
                    <a:pt x="1419" y="622"/>
                    <a:pt x="1482" y="433"/>
                    <a:pt x="1419" y="244"/>
                  </a:cubicBezTo>
                  <a:cubicBezTo>
                    <a:pt x="1347" y="77"/>
                    <a:pt x="1221" y="0"/>
                    <a:pt x="10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 name="Google Shape;737;p35">
              <a:extLst>
                <a:ext uri="{FF2B5EF4-FFF2-40B4-BE49-F238E27FC236}">
                  <a16:creationId xmlns:a16="http://schemas.microsoft.com/office/drawing/2014/main" id="{85C4F37E-0A13-93BE-1773-D397AD36BC42}"/>
                </a:ext>
              </a:extLst>
            </p:cNvPr>
            <p:cNvSpPr/>
            <p:nvPr/>
          </p:nvSpPr>
          <p:spPr>
            <a:xfrm>
              <a:off x="-21271100" y="2893975"/>
              <a:ext cx="37825" cy="25150"/>
            </a:xfrm>
            <a:custGeom>
              <a:avLst/>
              <a:gdLst/>
              <a:ahLst/>
              <a:cxnLst/>
              <a:rect l="l" t="t" r="r" b="b"/>
              <a:pathLst>
                <a:path w="1513" h="1006" extrusionOk="0">
                  <a:moveTo>
                    <a:pt x="398" y="0"/>
                  </a:moveTo>
                  <a:cubicBezTo>
                    <a:pt x="254" y="0"/>
                    <a:pt x="141" y="88"/>
                    <a:pt x="95" y="227"/>
                  </a:cubicBezTo>
                  <a:cubicBezTo>
                    <a:pt x="0" y="416"/>
                    <a:pt x="95" y="605"/>
                    <a:pt x="284" y="699"/>
                  </a:cubicBezTo>
                  <a:lnTo>
                    <a:pt x="945" y="983"/>
                  </a:lnTo>
                  <a:cubicBezTo>
                    <a:pt x="991" y="998"/>
                    <a:pt x="1039" y="1006"/>
                    <a:pt x="1086" y="1006"/>
                  </a:cubicBezTo>
                  <a:cubicBezTo>
                    <a:pt x="1232" y="1006"/>
                    <a:pt x="1370" y="929"/>
                    <a:pt x="1418" y="762"/>
                  </a:cubicBezTo>
                  <a:cubicBezTo>
                    <a:pt x="1512" y="573"/>
                    <a:pt x="1418" y="384"/>
                    <a:pt x="1229" y="290"/>
                  </a:cubicBezTo>
                  <a:lnTo>
                    <a:pt x="567" y="37"/>
                  </a:lnTo>
                  <a:cubicBezTo>
                    <a:pt x="508" y="12"/>
                    <a:pt x="451" y="0"/>
                    <a:pt x="3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 name="Google Shape;738;p35">
              <a:extLst>
                <a:ext uri="{FF2B5EF4-FFF2-40B4-BE49-F238E27FC236}">
                  <a16:creationId xmlns:a16="http://schemas.microsoft.com/office/drawing/2014/main" id="{C427A7A7-9A46-D3E5-32B8-5B625FCED15C}"/>
                </a:ext>
              </a:extLst>
            </p:cNvPr>
            <p:cNvSpPr/>
            <p:nvPr/>
          </p:nvSpPr>
          <p:spPr>
            <a:xfrm>
              <a:off x="-21298675" y="3049275"/>
              <a:ext cx="306400" cy="35275"/>
            </a:xfrm>
            <a:custGeom>
              <a:avLst/>
              <a:gdLst/>
              <a:ahLst/>
              <a:cxnLst/>
              <a:rect l="l" t="t" r="r" b="b"/>
              <a:pathLst>
                <a:path w="12256" h="1411" extrusionOk="0">
                  <a:moveTo>
                    <a:pt x="1832" y="0"/>
                  </a:moveTo>
                  <a:cubicBezTo>
                    <a:pt x="1379" y="0"/>
                    <a:pt x="930" y="126"/>
                    <a:pt x="567" y="378"/>
                  </a:cubicBezTo>
                  <a:cubicBezTo>
                    <a:pt x="473" y="441"/>
                    <a:pt x="347" y="505"/>
                    <a:pt x="284" y="536"/>
                  </a:cubicBezTo>
                  <a:cubicBezTo>
                    <a:pt x="95" y="631"/>
                    <a:pt x="0" y="820"/>
                    <a:pt x="95" y="1009"/>
                  </a:cubicBezTo>
                  <a:cubicBezTo>
                    <a:pt x="143" y="1176"/>
                    <a:pt x="263" y="1252"/>
                    <a:pt x="414" y="1252"/>
                  </a:cubicBezTo>
                  <a:cubicBezTo>
                    <a:pt x="462" y="1252"/>
                    <a:pt x="514" y="1244"/>
                    <a:pt x="567" y="1229"/>
                  </a:cubicBezTo>
                  <a:cubicBezTo>
                    <a:pt x="725" y="1166"/>
                    <a:pt x="819" y="1103"/>
                    <a:pt x="946" y="1009"/>
                  </a:cubicBezTo>
                  <a:cubicBezTo>
                    <a:pt x="1198" y="835"/>
                    <a:pt x="1505" y="749"/>
                    <a:pt x="1816" y="749"/>
                  </a:cubicBezTo>
                  <a:cubicBezTo>
                    <a:pt x="2127" y="749"/>
                    <a:pt x="2442" y="835"/>
                    <a:pt x="2710" y="1009"/>
                  </a:cubicBezTo>
                  <a:cubicBezTo>
                    <a:pt x="3104" y="1276"/>
                    <a:pt x="3553" y="1410"/>
                    <a:pt x="3994" y="1410"/>
                  </a:cubicBezTo>
                  <a:cubicBezTo>
                    <a:pt x="4435" y="1410"/>
                    <a:pt x="4868" y="1276"/>
                    <a:pt x="5230" y="1009"/>
                  </a:cubicBezTo>
                  <a:cubicBezTo>
                    <a:pt x="5498" y="835"/>
                    <a:pt x="5805" y="749"/>
                    <a:pt x="6108" y="749"/>
                  </a:cubicBezTo>
                  <a:cubicBezTo>
                    <a:pt x="6412" y="749"/>
                    <a:pt x="6711" y="835"/>
                    <a:pt x="6963" y="1009"/>
                  </a:cubicBezTo>
                  <a:cubicBezTo>
                    <a:pt x="7357" y="1276"/>
                    <a:pt x="7806" y="1410"/>
                    <a:pt x="8247" y="1410"/>
                  </a:cubicBezTo>
                  <a:cubicBezTo>
                    <a:pt x="8688" y="1410"/>
                    <a:pt x="9121" y="1276"/>
                    <a:pt x="9483" y="1009"/>
                  </a:cubicBezTo>
                  <a:cubicBezTo>
                    <a:pt x="9751" y="835"/>
                    <a:pt x="10058" y="749"/>
                    <a:pt x="10369" y="749"/>
                  </a:cubicBezTo>
                  <a:cubicBezTo>
                    <a:pt x="10681" y="749"/>
                    <a:pt x="10996" y="835"/>
                    <a:pt x="11279" y="1009"/>
                  </a:cubicBezTo>
                  <a:cubicBezTo>
                    <a:pt x="11437" y="1103"/>
                    <a:pt x="11531" y="1166"/>
                    <a:pt x="11689" y="1261"/>
                  </a:cubicBezTo>
                  <a:cubicBezTo>
                    <a:pt x="11736" y="1274"/>
                    <a:pt x="11782" y="1280"/>
                    <a:pt x="11825" y="1280"/>
                  </a:cubicBezTo>
                  <a:cubicBezTo>
                    <a:pt x="11984" y="1280"/>
                    <a:pt x="12112" y="1195"/>
                    <a:pt x="12161" y="1072"/>
                  </a:cubicBezTo>
                  <a:cubicBezTo>
                    <a:pt x="12256" y="820"/>
                    <a:pt x="12161" y="599"/>
                    <a:pt x="11972" y="536"/>
                  </a:cubicBezTo>
                  <a:cubicBezTo>
                    <a:pt x="11846" y="505"/>
                    <a:pt x="11783" y="473"/>
                    <a:pt x="11657" y="378"/>
                  </a:cubicBezTo>
                  <a:cubicBezTo>
                    <a:pt x="11279" y="126"/>
                    <a:pt x="10830" y="0"/>
                    <a:pt x="10381" y="0"/>
                  </a:cubicBezTo>
                  <a:cubicBezTo>
                    <a:pt x="9932" y="0"/>
                    <a:pt x="9483" y="126"/>
                    <a:pt x="9105" y="378"/>
                  </a:cubicBezTo>
                  <a:cubicBezTo>
                    <a:pt x="8853" y="568"/>
                    <a:pt x="8546" y="662"/>
                    <a:pt x="8239" y="662"/>
                  </a:cubicBezTo>
                  <a:cubicBezTo>
                    <a:pt x="7932" y="662"/>
                    <a:pt x="7625" y="568"/>
                    <a:pt x="7373" y="378"/>
                  </a:cubicBezTo>
                  <a:cubicBezTo>
                    <a:pt x="6979" y="126"/>
                    <a:pt x="6538" y="0"/>
                    <a:pt x="6101" y="0"/>
                  </a:cubicBezTo>
                  <a:cubicBezTo>
                    <a:pt x="5663" y="0"/>
                    <a:pt x="5230" y="126"/>
                    <a:pt x="4852" y="378"/>
                  </a:cubicBezTo>
                  <a:cubicBezTo>
                    <a:pt x="4600" y="568"/>
                    <a:pt x="4293" y="662"/>
                    <a:pt x="3986" y="662"/>
                  </a:cubicBezTo>
                  <a:cubicBezTo>
                    <a:pt x="3679" y="662"/>
                    <a:pt x="3371" y="568"/>
                    <a:pt x="3119" y="378"/>
                  </a:cubicBezTo>
                  <a:cubicBezTo>
                    <a:pt x="2741" y="126"/>
                    <a:pt x="2284" y="0"/>
                    <a:pt x="1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 name="Google Shape;739;p35">
              <a:extLst>
                <a:ext uri="{FF2B5EF4-FFF2-40B4-BE49-F238E27FC236}">
                  <a16:creationId xmlns:a16="http://schemas.microsoft.com/office/drawing/2014/main" id="{47EE0BA3-A335-5BF6-0AC5-96B60FDF9AB5}"/>
                </a:ext>
              </a:extLst>
            </p:cNvPr>
            <p:cNvSpPr/>
            <p:nvPr/>
          </p:nvSpPr>
          <p:spPr>
            <a:xfrm>
              <a:off x="-21298675" y="3013050"/>
              <a:ext cx="306400" cy="34675"/>
            </a:xfrm>
            <a:custGeom>
              <a:avLst/>
              <a:gdLst/>
              <a:ahLst/>
              <a:cxnLst/>
              <a:rect l="l" t="t" r="r" b="b"/>
              <a:pathLst>
                <a:path w="12256" h="1387" extrusionOk="0">
                  <a:moveTo>
                    <a:pt x="1832" y="0"/>
                  </a:moveTo>
                  <a:cubicBezTo>
                    <a:pt x="1379" y="0"/>
                    <a:pt x="930" y="126"/>
                    <a:pt x="567" y="378"/>
                  </a:cubicBezTo>
                  <a:cubicBezTo>
                    <a:pt x="473" y="410"/>
                    <a:pt x="347" y="504"/>
                    <a:pt x="284" y="536"/>
                  </a:cubicBezTo>
                  <a:cubicBezTo>
                    <a:pt x="95" y="599"/>
                    <a:pt x="0" y="819"/>
                    <a:pt x="95" y="1008"/>
                  </a:cubicBezTo>
                  <a:cubicBezTo>
                    <a:pt x="141" y="1147"/>
                    <a:pt x="255" y="1234"/>
                    <a:pt x="399" y="1234"/>
                  </a:cubicBezTo>
                  <a:cubicBezTo>
                    <a:pt x="452" y="1234"/>
                    <a:pt x="508" y="1223"/>
                    <a:pt x="567" y="1197"/>
                  </a:cubicBezTo>
                  <a:cubicBezTo>
                    <a:pt x="725" y="1166"/>
                    <a:pt x="819" y="1071"/>
                    <a:pt x="946" y="1008"/>
                  </a:cubicBezTo>
                  <a:cubicBezTo>
                    <a:pt x="1198" y="835"/>
                    <a:pt x="1505" y="748"/>
                    <a:pt x="1816" y="748"/>
                  </a:cubicBezTo>
                  <a:cubicBezTo>
                    <a:pt x="2127" y="748"/>
                    <a:pt x="2442" y="835"/>
                    <a:pt x="2710" y="1008"/>
                  </a:cubicBezTo>
                  <a:cubicBezTo>
                    <a:pt x="3104" y="1260"/>
                    <a:pt x="3553" y="1386"/>
                    <a:pt x="3994" y="1386"/>
                  </a:cubicBezTo>
                  <a:cubicBezTo>
                    <a:pt x="4435" y="1386"/>
                    <a:pt x="4868" y="1260"/>
                    <a:pt x="5230" y="1008"/>
                  </a:cubicBezTo>
                  <a:cubicBezTo>
                    <a:pt x="5498" y="835"/>
                    <a:pt x="5805" y="748"/>
                    <a:pt x="6108" y="748"/>
                  </a:cubicBezTo>
                  <a:cubicBezTo>
                    <a:pt x="6412" y="748"/>
                    <a:pt x="6711" y="835"/>
                    <a:pt x="6963" y="1008"/>
                  </a:cubicBezTo>
                  <a:cubicBezTo>
                    <a:pt x="7357" y="1260"/>
                    <a:pt x="7806" y="1386"/>
                    <a:pt x="8247" y="1386"/>
                  </a:cubicBezTo>
                  <a:cubicBezTo>
                    <a:pt x="8688" y="1386"/>
                    <a:pt x="9121" y="1260"/>
                    <a:pt x="9483" y="1008"/>
                  </a:cubicBezTo>
                  <a:cubicBezTo>
                    <a:pt x="9751" y="835"/>
                    <a:pt x="10058" y="748"/>
                    <a:pt x="10369" y="748"/>
                  </a:cubicBezTo>
                  <a:cubicBezTo>
                    <a:pt x="10681" y="748"/>
                    <a:pt x="10996" y="835"/>
                    <a:pt x="11279" y="1008"/>
                  </a:cubicBezTo>
                  <a:cubicBezTo>
                    <a:pt x="11437" y="1071"/>
                    <a:pt x="11531" y="1166"/>
                    <a:pt x="11689" y="1229"/>
                  </a:cubicBezTo>
                  <a:cubicBezTo>
                    <a:pt x="11741" y="1251"/>
                    <a:pt x="11792" y="1261"/>
                    <a:pt x="11840" y="1261"/>
                  </a:cubicBezTo>
                  <a:cubicBezTo>
                    <a:pt x="11992" y="1261"/>
                    <a:pt x="12113" y="1160"/>
                    <a:pt x="12161" y="1040"/>
                  </a:cubicBezTo>
                  <a:cubicBezTo>
                    <a:pt x="12256" y="819"/>
                    <a:pt x="12161" y="630"/>
                    <a:pt x="11972" y="536"/>
                  </a:cubicBezTo>
                  <a:cubicBezTo>
                    <a:pt x="11846" y="504"/>
                    <a:pt x="11783" y="473"/>
                    <a:pt x="11657" y="378"/>
                  </a:cubicBezTo>
                  <a:cubicBezTo>
                    <a:pt x="11279" y="126"/>
                    <a:pt x="10830" y="0"/>
                    <a:pt x="10381" y="0"/>
                  </a:cubicBezTo>
                  <a:cubicBezTo>
                    <a:pt x="9932" y="0"/>
                    <a:pt x="9483" y="126"/>
                    <a:pt x="9105" y="378"/>
                  </a:cubicBezTo>
                  <a:cubicBezTo>
                    <a:pt x="8853" y="552"/>
                    <a:pt x="8546" y="638"/>
                    <a:pt x="8239" y="638"/>
                  </a:cubicBezTo>
                  <a:cubicBezTo>
                    <a:pt x="7932" y="638"/>
                    <a:pt x="7625" y="552"/>
                    <a:pt x="7373" y="378"/>
                  </a:cubicBezTo>
                  <a:cubicBezTo>
                    <a:pt x="6979" y="126"/>
                    <a:pt x="6538" y="0"/>
                    <a:pt x="6101" y="0"/>
                  </a:cubicBezTo>
                  <a:cubicBezTo>
                    <a:pt x="5663" y="0"/>
                    <a:pt x="5230" y="126"/>
                    <a:pt x="4852" y="378"/>
                  </a:cubicBezTo>
                  <a:cubicBezTo>
                    <a:pt x="4600" y="552"/>
                    <a:pt x="4293" y="638"/>
                    <a:pt x="3986" y="638"/>
                  </a:cubicBezTo>
                  <a:cubicBezTo>
                    <a:pt x="3679" y="638"/>
                    <a:pt x="3371" y="552"/>
                    <a:pt x="3119" y="378"/>
                  </a:cubicBezTo>
                  <a:cubicBezTo>
                    <a:pt x="2741" y="126"/>
                    <a:pt x="2284" y="0"/>
                    <a:pt x="1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 name="Google Shape;740;p35">
              <a:extLst>
                <a:ext uri="{FF2B5EF4-FFF2-40B4-BE49-F238E27FC236}">
                  <a16:creationId xmlns:a16="http://schemas.microsoft.com/office/drawing/2014/main" id="{F9AC8CE2-1A91-A1F3-AA0A-0200BFD2A881}"/>
                </a:ext>
              </a:extLst>
            </p:cNvPr>
            <p:cNvSpPr/>
            <p:nvPr/>
          </p:nvSpPr>
          <p:spPr>
            <a:xfrm>
              <a:off x="-21299475" y="2868125"/>
              <a:ext cx="307200" cy="143375"/>
            </a:xfrm>
            <a:custGeom>
              <a:avLst/>
              <a:gdLst/>
              <a:ahLst/>
              <a:cxnLst/>
              <a:rect l="l" t="t" r="r" b="b"/>
              <a:pathLst>
                <a:path w="12288" h="5735" extrusionOk="0">
                  <a:moveTo>
                    <a:pt x="6144" y="788"/>
                  </a:moveTo>
                  <a:cubicBezTo>
                    <a:pt x="7531" y="788"/>
                    <a:pt x="8633" y="1891"/>
                    <a:pt x="8633" y="3245"/>
                  </a:cubicBezTo>
                  <a:cubicBezTo>
                    <a:pt x="8633" y="3938"/>
                    <a:pt x="8350" y="4506"/>
                    <a:pt x="7909" y="5010"/>
                  </a:cubicBezTo>
                  <a:cubicBezTo>
                    <a:pt x="7720" y="4947"/>
                    <a:pt x="7562" y="4884"/>
                    <a:pt x="7373" y="4758"/>
                  </a:cubicBezTo>
                  <a:cubicBezTo>
                    <a:pt x="7011" y="4506"/>
                    <a:pt x="6578" y="4379"/>
                    <a:pt x="6140" y="4379"/>
                  </a:cubicBezTo>
                  <a:cubicBezTo>
                    <a:pt x="5703" y="4379"/>
                    <a:pt x="5262" y="4506"/>
                    <a:pt x="4884" y="4758"/>
                  </a:cubicBezTo>
                  <a:cubicBezTo>
                    <a:pt x="4727" y="4884"/>
                    <a:pt x="4569" y="4947"/>
                    <a:pt x="4380" y="5010"/>
                  </a:cubicBezTo>
                  <a:cubicBezTo>
                    <a:pt x="3939" y="4537"/>
                    <a:pt x="3655" y="3875"/>
                    <a:pt x="3655" y="3245"/>
                  </a:cubicBezTo>
                  <a:cubicBezTo>
                    <a:pt x="3655" y="1891"/>
                    <a:pt x="4758" y="788"/>
                    <a:pt x="6144" y="788"/>
                  </a:cubicBezTo>
                  <a:close/>
                  <a:moveTo>
                    <a:pt x="6144" y="0"/>
                  </a:moveTo>
                  <a:cubicBezTo>
                    <a:pt x="4380" y="0"/>
                    <a:pt x="2931" y="1450"/>
                    <a:pt x="2931" y="3214"/>
                  </a:cubicBezTo>
                  <a:cubicBezTo>
                    <a:pt x="2931" y="3812"/>
                    <a:pt x="3088" y="4411"/>
                    <a:pt x="3372" y="4884"/>
                  </a:cubicBezTo>
                  <a:cubicBezTo>
                    <a:pt x="3277" y="4852"/>
                    <a:pt x="3183" y="4789"/>
                    <a:pt x="3120" y="4726"/>
                  </a:cubicBezTo>
                  <a:cubicBezTo>
                    <a:pt x="2742" y="4474"/>
                    <a:pt x="2285" y="4348"/>
                    <a:pt x="1832" y="4348"/>
                  </a:cubicBezTo>
                  <a:cubicBezTo>
                    <a:pt x="1379" y="4348"/>
                    <a:pt x="930" y="4474"/>
                    <a:pt x="568" y="4726"/>
                  </a:cubicBezTo>
                  <a:cubicBezTo>
                    <a:pt x="473" y="4758"/>
                    <a:pt x="347" y="4852"/>
                    <a:pt x="284" y="4884"/>
                  </a:cubicBezTo>
                  <a:cubicBezTo>
                    <a:pt x="95" y="4947"/>
                    <a:pt x="1" y="5167"/>
                    <a:pt x="95" y="5356"/>
                  </a:cubicBezTo>
                  <a:cubicBezTo>
                    <a:pt x="143" y="5498"/>
                    <a:pt x="261" y="5569"/>
                    <a:pt x="410" y="5569"/>
                  </a:cubicBezTo>
                  <a:cubicBezTo>
                    <a:pt x="460" y="5569"/>
                    <a:pt x="513" y="5561"/>
                    <a:pt x="568" y="5545"/>
                  </a:cubicBezTo>
                  <a:cubicBezTo>
                    <a:pt x="725" y="5514"/>
                    <a:pt x="820" y="5419"/>
                    <a:pt x="946" y="5356"/>
                  </a:cubicBezTo>
                  <a:cubicBezTo>
                    <a:pt x="1198" y="5183"/>
                    <a:pt x="1505" y="5096"/>
                    <a:pt x="1816" y="5096"/>
                  </a:cubicBezTo>
                  <a:cubicBezTo>
                    <a:pt x="2127" y="5096"/>
                    <a:pt x="2442" y="5183"/>
                    <a:pt x="2710" y="5356"/>
                  </a:cubicBezTo>
                  <a:cubicBezTo>
                    <a:pt x="3104" y="5608"/>
                    <a:pt x="3553" y="5734"/>
                    <a:pt x="3994" y="5734"/>
                  </a:cubicBezTo>
                  <a:cubicBezTo>
                    <a:pt x="4435" y="5734"/>
                    <a:pt x="4868" y="5608"/>
                    <a:pt x="5231" y="5356"/>
                  </a:cubicBezTo>
                  <a:cubicBezTo>
                    <a:pt x="5498" y="5183"/>
                    <a:pt x="5806" y="5096"/>
                    <a:pt x="6109" y="5096"/>
                  </a:cubicBezTo>
                  <a:cubicBezTo>
                    <a:pt x="6412" y="5096"/>
                    <a:pt x="6711" y="5183"/>
                    <a:pt x="6963" y="5356"/>
                  </a:cubicBezTo>
                  <a:cubicBezTo>
                    <a:pt x="7357" y="5608"/>
                    <a:pt x="7806" y="5734"/>
                    <a:pt x="8247" y="5734"/>
                  </a:cubicBezTo>
                  <a:cubicBezTo>
                    <a:pt x="8688" y="5734"/>
                    <a:pt x="9122" y="5608"/>
                    <a:pt x="9484" y="5356"/>
                  </a:cubicBezTo>
                  <a:cubicBezTo>
                    <a:pt x="9752" y="5183"/>
                    <a:pt x="10059" y="5096"/>
                    <a:pt x="10370" y="5096"/>
                  </a:cubicBezTo>
                  <a:cubicBezTo>
                    <a:pt x="10681" y="5096"/>
                    <a:pt x="10996" y="5183"/>
                    <a:pt x="11280" y="5356"/>
                  </a:cubicBezTo>
                  <a:cubicBezTo>
                    <a:pt x="11437" y="5419"/>
                    <a:pt x="11532" y="5514"/>
                    <a:pt x="11689" y="5577"/>
                  </a:cubicBezTo>
                  <a:cubicBezTo>
                    <a:pt x="11742" y="5599"/>
                    <a:pt x="11793" y="5609"/>
                    <a:pt x="11840" y="5609"/>
                  </a:cubicBezTo>
                  <a:cubicBezTo>
                    <a:pt x="11993" y="5609"/>
                    <a:pt x="12114" y="5508"/>
                    <a:pt x="12162" y="5388"/>
                  </a:cubicBezTo>
                  <a:cubicBezTo>
                    <a:pt x="12288" y="5199"/>
                    <a:pt x="12193" y="5010"/>
                    <a:pt x="12004" y="4915"/>
                  </a:cubicBezTo>
                  <a:cubicBezTo>
                    <a:pt x="11878" y="4884"/>
                    <a:pt x="11815" y="4852"/>
                    <a:pt x="11689" y="4758"/>
                  </a:cubicBezTo>
                  <a:cubicBezTo>
                    <a:pt x="11311" y="4506"/>
                    <a:pt x="10862" y="4379"/>
                    <a:pt x="10413" y="4379"/>
                  </a:cubicBezTo>
                  <a:cubicBezTo>
                    <a:pt x="9964" y="4379"/>
                    <a:pt x="9515" y="4506"/>
                    <a:pt x="9137" y="4758"/>
                  </a:cubicBezTo>
                  <a:lnTo>
                    <a:pt x="8885" y="4884"/>
                  </a:lnTo>
                  <a:cubicBezTo>
                    <a:pt x="9169" y="4379"/>
                    <a:pt x="9358" y="3812"/>
                    <a:pt x="9358" y="3214"/>
                  </a:cubicBezTo>
                  <a:cubicBezTo>
                    <a:pt x="9358" y="1450"/>
                    <a:pt x="7909" y="0"/>
                    <a:pt x="6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pic>
        <p:nvPicPr>
          <p:cNvPr id="32" name="Picture 31">
            <a:extLst>
              <a:ext uri="{FF2B5EF4-FFF2-40B4-BE49-F238E27FC236}">
                <a16:creationId xmlns:a16="http://schemas.microsoft.com/office/drawing/2014/main" id="{780FF80D-3B53-E441-4B7A-A076DB0C875E}"/>
              </a:ext>
            </a:extLst>
          </p:cNvPr>
          <p:cNvPicPr>
            <a:picLocks noChangeAspect="1"/>
          </p:cNvPicPr>
          <p:nvPr/>
        </p:nvPicPr>
        <p:blipFill>
          <a:blip r:embed="rId5"/>
          <a:stretch>
            <a:fillRect/>
          </a:stretch>
        </p:blipFill>
        <p:spPr>
          <a:xfrm>
            <a:off x="6570327" y="1583303"/>
            <a:ext cx="1743654" cy="2319683"/>
          </a:xfrm>
          <a:prstGeom prst="rect">
            <a:avLst/>
          </a:prstGeom>
        </p:spPr>
      </p:pic>
      <p:sp>
        <p:nvSpPr>
          <p:cNvPr id="35" name="TextBox 34">
            <a:extLst>
              <a:ext uri="{FF2B5EF4-FFF2-40B4-BE49-F238E27FC236}">
                <a16:creationId xmlns:a16="http://schemas.microsoft.com/office/drawing/2014/main" id="{22361D41-3BEC-AF8C-2844-E491A1060F6E}"/>
              </a:ext>
            </a:extLst>
          </p:cNvPr>
          <p:cNvSpPr txBox="1"/>
          <p:nvPr/>
        </p:nvSpPr>
        <p:spPr>
          <a:xfrm>
            <a:off x="6143279" y="3985674"/>
            <a:ext cx="2820748" cy="1107996"/>
          </a:xfrm>
          <a:prstGeom prst="rect">
            <a:avLst/>
          </a:prstGeom>
          <a:noFill/>
        </p:spPr>
        <p:txBody>
          <a:bodyPr wrap="square" rtlCol="0">
            <a:spAutoFit/>
          </a:bodyPr>
          <a:lstStyle/>
          <a:p>
            <a:pPr algn="just"/>
            <a:r>
              <a:rPr lang="en-US" sz="1100">
                <a:effectLst/>
                <a:latin typeface="Times New Roman" panose="02020603050405020304" pitchFamily="18" charset="0"/>
                <a:cs typeface="Times New Roman" panose="02020603050405020304" pitchFamily="18" charset="0"/>
              </a:rPr>
              <a:t>Entertainment companies are taking advantages of YouTube platform to reach more audience </a:t>
            </a:r>
          </a:p>
          <a:p>
            <a:pPr algn="just"/>
            <a:r>
              <a:rPr lang="en-US" sz="1100">
                <a:latin typeface="Times New Roman" panose="02020603050405020304" pitchFamily="18" charset="0"/>
                <a:cs typeface="Times New Roman" panose="02020603050405020304" pitchFamily="18" charset="0"/>
              </a:rPr>
              <a:t>Channel with</a:t>
            </a:r>
            <a:r>
              <a:rPr lang="en-US" sz="1100">
                <a:effectLst/>
                <a:latin typeface="Times New Roman" panose="02020603050405020304" pitchFamily="18" charset="0"/>
                <a:cs typeface="Times New Roman" panose="02020603050405020304" pitchFamily="18" charset="0"/>
              </a:rPr>
              <a:t> most uploads are all Entertainment Music companies.</a:t>
            </a:r>
          </a:p>
          <a:p>
            <a:pPr algn="just"/>
            <a:r>
              <a:rPr lang="en-US" sz="1100" i="1">
                <a:latin typeface="Times New Roman" panose="02020603050405020304" pitchFamily="18" charset="0"/>
                <a:cs typeface="Times New Roman" panose="02020603050405020304" pitchFamily="18" charset="0"/>
              </a:rPr>
              <a:t>(*At time of data collected)</a:t>
            </a:r>
          </a:p>
        </p:txBody>
      </p:sp>
    </p:spTree>
    <p:extLst>
      <p:ext uri="{BB962C8B-B14F-4D97-AF65-F5344CB8AC3E}">
        <p14:creationId xmlns:p14="http://schemas.microsoft.com/office/powerpoint/2010/main" val="1521385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7" name="Google Shape;277;p22"/>
          <p:cNvSpPr txBox="1">
            <a:spLocks noGrp="1"/>
          </p:cNvSpPr>
          <p:nvPr>
            <p:ph type="title"/>
          </p:nvPr>
        </p:nvSpPr>
        <p:spPr>
          <a:xfrm>
            <a:off x="457200" y="411450"/>
            <a:ext cx="8229600" cy="481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200">
                <a:solidFill>
                  <a:schemeClr val="accent4"/>
                </a:solidFill>
                <a:latin typeface="Times New Roman" panose="02020603050405020304" pitchFamily="18" charset="0"/>
                <a:ea typeface="Fira Sans Extra Condensed Medium"/>
                <a:cs typeface="Times New Roman" panose="02020603050405020304" pitchFamily="18" charset="0"/>
                <a:sym typeface="Fira Sans Extra Condensed Medium"/>
              </a:rPr>
              <a:t>Preliminary Analysis</a:t>
            </a:r>
          </a:p>
        </p:txBody>
      </p:sp>
      <p:sp>
        <p:nvSpPr>
          <p:cNvPr id="3" name="Google Shape;296;p22">
            <a:extLst>
              <a:ext uri="{FF2B5EF4-FFF2-40B4-BE49-F238E27FC236}">
                <a16:creationId xmlns:a16="http://schemas.microsoft.com/office/drawing/2014/main" id="{05323F10-E1B8-5B42-D34A-745AA6F33118}"/>
              </a:ext>
            </a:extLst>
          </p:cNvPr>
          <p:cNvSpPr/>
          <p:nvPr/>
        </p:nvSpPr>
        <p:spPr>
          <a:xfrm>
            <a:off x="4400550" y="997376"/>
            <a:ext cx="4462131" cy="481501"/>
          </a:xfrm>
          <a:prstGeom prst="roundRect">
            <a:avLst>
              <a:gd name="adj" fmla="val 1145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 name="Google Shape;297;p22">
            <a:extLst>
              <a:ext uri="{FF2B5EF4-FFF2-40B4-BE49-F238E27FC236}">
                <a16:creationId xmlns:a16="http://schemas.microsoft.com/office/drawing/2014/main" id="{60D88AD3-3DB7-25B3-5D32-78A368F2EBBC}"/>
              </a:ext>
            </a:extLst>
          </p:cNvPr>
          <p:cNvSpPr/>
          <p:nvPr/>
        </p:nvSpPr>
        <p:spPr>
          <a:xfrm>
            <a:off x="8313981" y="754226"/>
            <a:ext cx="548700" cy="548700"/>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 name="Google Shape;302;p22">
            <a:extLst>
              <a:ext uri="{FF2B5EF4-FFF2-40B4-BE49-F238E27FC236}">
                <a16:creationId xmlns:a16="http://schemas.microsoft.com/office/drawing/2014/main" id="{2A1E35A8-80AB-E63C-6A93-B7BAA4A47123}"/>
              </a:ext>
            </a:extLst>
          </p:cNvPr>
          <p:cNvSpPr txBox="1"/>
          <p:nvPr/>
        </p:nvSpPr>
        <p:spPr>
          <a:xfrm>
            <a:off x="4672166" y="1082219"/>
            <a:ext cx="3488702" cy="280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1800" b="1">
                <a:solidFill>
                  <a:schemeClr val="dk1"/>
                </a:solidFill>
                <a:latin typeface="Times New Roman" panose="02020603050405020304" pitchFamily="18" charset="0"/>
                <a:ea typeface="Fira Sans Extra Condensed"/>
                <a:cs typeface="Times New Roman" panose="02020603050405020304" pitchFamily="18" charset="0"/>
                <a:sym typeface="Fira Sans Extra Condensed"/>
              </a:rPr>
              <a:t>Top Songs on Spotify &amp; YouTube</a:t>
            </a:r>
            <a:endParaRPr sz="1800" b="1">
              <a:solidFill>
                <a:schemeClr val="dk1"/>
              </a:solidFill>
              <a:latin typeface="Times New Roman" panose="02020603050405020304" pitchFamily="18" charset="0"/>
              <a:ea typeface="Fira Sans Extra Condensed"/>
              <a:cs typeface="Times New Roman" panose="02020603050405020304" pitchFamily="18" charset="0"/>
              <a:sym typeface="Fira Sans Extra Condensed"/>
            </a:endParaRPr>
          </a:p>
        </p:txBody>
      </p:sp>
      <p:grpSp>
        <p:nvGrpSpPr>
          <p:cNvPr id="11" name="Group 10">
            <a:extLst>
              <a:ext uri="{FF2B5EF4-FFF2-40B4-BE49-F238E27FC236}">
                <a16:creationId xmlns:a16="http://schemas.microsoft.com/office/drawing/2014/main" id="{9B0E500D-FBFA-47BA-9694-15ED9A9347DD}"/>
              </a:ext>
            </a:extLst>
          </p:cNvPr>
          <p:cNvGrpSpPr/>
          <p:nvPr/>
        </p:nvGrpSpPr>
        <p:grpSpPr>
          <a:xfrm>
            <a:off x="924767" y="4631311"/>
            <a:ext cx="7489196" cy="292388"/>
            <a:chOff x="555669" y="4607787"/>
            <a:chExt cx="7489196" cy="292388"/>
          </a:xfrm>
        </p:grpSpPr>
        <p:pic>
          <p:nvPicPr>
            <p:cNvPr id="6" name="Picture 5">
              <a:extLst>
                <a:ext uri="{FF2B5EF4-FFF2-40B4-BE49-F238E27FC236}">
                  <a16:creationId xmlns:a16="http://schemas.microsoft.com/office/drawing/2014/main" id="{5EC185EA-EE8B-B297-650A-9081E9B5F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3495" y="4623488"/>
              <a:ext cx="2071370" cy="260985"/>
            </a:xfrm>
            <a:prstGeom prst="rect">
              <a:avLst/>
            </a:prstGeom>
            <a:ln w="9525">
              <a:solidFill>
                <a:srgbClr val="1E8BCD"/>
              </a:solidFill>
              <a:prstDash val="solid"/>
            </a:ln>
          </p:spPr>
        </p:pic>
        <p:sp>
          <p:nvSpPr>
            <p:cNvPr id="10" name="TextBox 9">
              <a:extLst>
                <a:ext uri="{FF2B5EF4-FFF2-40B4-BE49-F238E27FC236}">
                  <a16:creationId xmlns:a16="http://schemas.microsoft.com/office/drawing/2014/main" id="{7CAEA514-BC7D-174D-D831-0957D55EFDFB}"/>
                </a:ext>
              </a:extLst>
            </p:cNvPr>
            <p:cNvSpPr txBox="1"/>
            <p:nvPr/>
          </p:nvSpPr>
          <p:spPr>
            <a:xfrm>
              <a:off x="555669" y="4607787"/>
              <a:ext cx="5961292" cy="292388"/>
            </a:xfrm>
            <a:prstGeom prst="rect">
              <a:avLst/>
            </a:prstGeom>
            <a:noFill/>
          </p:spPr>
          <p:txBody>
            <a:bodyPr wrap="square">
              <a:spAutoFit/>
            </a:bodyPr>
            <a:lstStyle/>
            <a:p>
              <a:r>
                <a:rPr lang="en-US" sz="1300">
                  <a:effectLst/>
                  <a:latin typeface="Times New Roman" panose="02020603050405020304" pitchFamily="18" charset="0"/>
                  <a:ea typeface="SimSun" panose="02010600030101010101" pitchFamily="2" charset="-122"/>
                  <a:cs typeface="Times New Roman" panose="02020603050405020304" pitchFamily="18" charset="0"/>
                </a:rPr>
                <a:t>2 songs that make it to the Top 10 played in 2 platforms, both from Ed Sheeran:</a:t>
              </a:r>
              <a:r>
                <a:rPr lang="en-US" sz="1300">
                  <a:effectLst/>
                  <a:latin typeface="Times New Roman" panose="02020603050405020304" pitchFamily="18" charset="0"/>
                  <a:cs typeface="Times New Roman" panose="02020603050405020304" pitchFamily="18" charset="0"/>
                </a:rPr>
                <a:t> </a:t>
              </a:r>
              <a:endParaRPr lang="en-US" sz="1300">
                <a:latin typeface="Times New Roman" panose="02020603050405020304" pitchFamily="18" charset="0"/>
                <a:cs typeface="Times New Roman" panose="02020603050405020304" pitchFamily="18" charset="0"/>
              </a:endParaRPr>
            </a:p>
          </p:txBody>
        </p:sp>
      </p:grpSp>
      <p:sp>
        <p:nvSpPr>
          <p:cNvPr id="12" name="Google Shape;791;p36">
            <a:extLst>
              <a:ext uri="{FF2B5EF4-FFF2-40B4-BE49-F238E27FC236}">
                <a16:creationId xmlns:a16="http://schemas.microsoft.com/office/drawing/2014/main" id="{A915AAD9-0EFF-8CEF-28F9-C6C6ACA6E289}"/>
              </a:ext>
            </a:extLst>
          </p:cNvPr>
          <p:cNvSpPr/>
          <p:nvPr/>
        </p:nvSpPr>
        <p:spPr>
          <a:xfrm>
            <a:off x="8413963" y="840764"/>
            <a:ext cx="348735" cy="394962"/>
          </a:xfrm>
          <a:custGeom>
            <a:avLst/>
            <a:gdLst/>
            <a:ahLst/>
            <a:cxnLst/>
            <a:rect l="l" t="t" r="r" b="b"/>
            <a:pathLst>
              <a:path w="10681" h="12193" extrusionOk="0">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pic>
        <p:nvPicPr>
          <p:cNvPr id="1030" name="Picture 6">
            <a:extLst>
              <a:ext uri="{FF2B5EF4-FFF2-40B4-BE49-F238E27FC236}">
                <a16:creationId xmlns:a16="http://schemas.microsoft.com/office/drawing/2014/main" id="{E74FF13B-3C0D-E812-1F72-9382250D0C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243" y="1526739"/>
            <a:ext cx="8552438" cy="3048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071442"/>
      </p:ext>
    </p:extLst>
  </p:cSld>
  <p:clrMapOvr>
    <a:masterClrMapping/>
  </p:clrMapOvr>
</p:sld>
</file>

<file path=ppt/theme/theme1.xml><?xml version="1.0" encoding="utf-8"?>
<a:theme xmlns:a="http://schemas.openxmlformats.org/drawingml/2006/main" name="Design Elements Infographics by Slidesgo">
  <a:themeElements>
    <a:clrScheme name="Simple Light">
      <a:dk1>
        <a:srgbClr val="000000"/>
      </a:dk1>
      <a:lt1>
        <a:srgbClr val="FFFFFF"/>
      </a:lt1>
      <a:dk2>
        <a:srgbClr val="595959"/>
      </a:dk2>
      <a:lt2>
        <a:srgbClr val="EEEEEE"/>
      </a:lt2>
      <a:accent1>
        <a:srgbClr val="264653"/>
      </a:accent1>
      <a:accent2>
        <a:srgbClr val="2A9D8F"/>
      </a:accent2>
      <a:accent3>
        <a:srgbClr val="8AB17D"/>
      </a:accent3>
      <a:accent4>
        <a:srgbClr val="E76F51"/>
      </a:accent4>
      <a:accent5>
        <a:srgbClr val="F4A261"/>
      </a:accent5>
      <a:accent6>
        <a:srgbClr val="E9C46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2492</Words>
  <Application>Microsoft Macintosh PowerPoint</Application>
  <PresentationFormat>On-screen Show (16:9)</PresentationFormat>
  <Paragraphs>245</Paragraphs>
  <Slides>25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Times New Roman</vt:lpstr>
      <vt:lpstr>Cambria Math</vt:lpstr>
      <vt:lpstr>Fira Sans</vt:lpstr>
      <vt:lpstr>Lato Extended</vt:lpstr>
      <vt:lpstr>Arial</vt:lpstr>
      <vt:lpstr>Roboto</vt:lpstr>
      <vt:lpstr>Fira Sans Extra Condensed</vt:lpstr>
      <vt:lpstr>Design Elements Infographics by Slidesgo</vt:lpstr>
      <vt:lpstr>          Analysis</vt:lpstr>
      <vt:lpstr>Report Summary</vt:lpstr>
      <vt:lpstr>Exploratory Analysis &amp; Data preparation</vt:lpstr>
      <vt:lpstr>Exploratory Analysis &amp; Data preparation</vt:lpstr>
      <vt:lpstr>Glimpse of the Cleaned Dataset</vt:lpstr>
      <vt:lpstr>Preliminary Analysis</vt:lpstr>
      <vt:lpstr>Preliminary Analysis</vt:lpstr>
      <vt:lpstr>Preliminary Analysis</vt:lpstr>
      <vt:lpstr>Preliminary Analysis</vt:lpstr>
      <vt:lpstr>Preliminary Analysis</vt:lpstr>
      <vt:lpstr>Preliminary Analysis</vt:lpstr>
      <vt:lpstr>Preliminary Analysis</vt:lpstr>
      <vt:lpstr>Preliminary Analysis</vt:lpstr>
      <vt:lpstr>Inferential Analysis &amp; Prediction Modelling</vt:lpstr>
      <vt:lpstr>Inferential Analysis</vt:lpstr>
      <vt:lpstr>Prediction Modelling</vt:lpstr>
      <vt:lpstr>Prediction Modelling</vt:lpstr>
      <vt:lpstr>Prediction Modelling</vt:lpstr>
      <vt:lpstr>Prediction Modelling</vt:lpstr>
      <vt:lpstr>Prediction Modelling</vt:lpstr>
      <vt:lpstr>Prediction Modelling</vt:lpstr>
      <vt:lpstr>Conclusions</vt:lpstr>
      <vt:lpstr>Recommendations</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Elements Infographics</dc:title>
  <cp:lastModifiedBy>Vy Duong</cp:lastModifiedBy>
  <cp:revision>17</cp:revision>
  <dcterms:modified xsi:type="dcterms:W3CDTF">2023-05-16T17:49:05Z</dcterms:modified>
</cp:coreProperties>
</file>